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17"/>
  </p:notesMasterIdLst>
  <p:sldIdLst>
    <p:sldId id="284" r:id="rId3"/>
    <p:sldId id="256" r:id="rId4"/>
    <p:sldId id="285" r:id="rId5"/>
    <p:sldId id="288" r:id="rId6"/>
    <p:sldId id="289" r:id="rId7"/>
    <p:sldId id="290" r:id="rId8"/>
    <p:sldId id="291" r:id="rId9"/>
    <p:sldId id="292" r:id="rId10"/>
    <p:sldId id="287" r:id="rId11"/>
    <p:sldId id="276" r:id="rId12"/>
    <p:sldId id="275" r:id="rId13"/>
    <p:sldId id="277" r:id="rId14"/>
    <p:sldId id="294" r:id="rId15"/>
    <p:sldId id="293" r:id="rId16"/>
  </p:sldIdLst>
  <p:sldSz cx="9144000" cy="6858000" type="screen4x3"/>
  <p:notesSz cx="6858000" cy="9144000"/>
  <p:photoAlbum showCaptions="1" layout="4pic" frame="frameStyle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5710"/>
    <a:srgbClr val="EF52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21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77592-4B04-48D6-8662-293D0A7D1A2E}" type="datetimeFigureOut">
              <a:rPr lang="fr-CA" smtClean="0"/>
              <a:t>2018-12-11</a:t>
            </a:fld>
            <a:endParaRPr lang="fr-C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2CA8C-8DCB-4938-9FA1-3B7C32DC3900}" type="slidenum">
              <a:rPr lang="fr-CA" smtClean="0"/>
              <a:t>‹N°›</a:t>
            </a:fld>
            <a:endParaRPr lang="fr-CA"/>
          </a:p>
        </p:txBody>
      </p:sp>
    </p:spTree>
    <p:extLst>
      <p:ext uri="{BB962C8B-B14F-4D97-AF65-F5344CB8AC3E}">
        <p14:creationId xmlns:p14="http://schemas.microsoft.com/office/powerpoint/2010/main" val="3892344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age titre">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b="6954"/>
          <a:stretch/>
        </p:blipFill>
        <p:spPr>
          <a:xfrm>
            <a:off x="491993" y="-5470"/>
            <a:ext cx="8650632" cy="6085869"/>
          </a:xfrm>
          <a:prstGeom prst="rect">
            <a:avLst/>
          </a:prstGeom>
        </p:spPr>
      </p:pic>
      <p:sp>
        <p:nvSpPr>
          <p:cNvPr id="3" name="Sous-titre 2"/>
          <p:cNvSpPr>
            <a:spLocks noGrp="1"/>
          </p:cNvSpPr>
          <p:nvPr>
            <p:ph type="subTitle" idx="1" hasCustomPrompt="1"/>
          </p:nvPr>
        </p:nvSpPr>
        <p:spPr>
          <a:xfrm>
            <a:off x="3101397" y="4315757"/>
            <a:ext cx="6042603" cy="1752600"/>
          </a:xfrm>
          <a:solidFill>
            <a:schemeClr val="bg1">
              <a:alpha val="55000"/>
            </a:schemeClr>
          </a:solidFill>
        </p:spPr>
        <p:txBody>
          <a:bodyPr/>
          <a:lstStyle>
            <a:lvl1pPr marL="0" indent="0" algn="ctr">
              <a:buNone/>
              <a:defRPr>
                <a:solidFill>
                  <a:srgbClr val="D2492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Inscrire le titre ici</a:t>
            </a:r>
            <a:endParaRPr lang="fr-CA" dirty="0"/>
          </a:p>
        </p:txBody>
      </p:sp>
      <p:sp>
        <p:nvSpPr>
          <p:cNvPr id="5" name="Rectangle 4"/>
          <p:cNvSpPr/>
          <p:nvPr userDrawn="1"/>
        </p:nvSpPr>
        <p:spPr>
          <a:xfrm>
            <a:off x="-11573" y="6084983"/>
            <a:ext cx="3096344" cy="77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ZoneTexte 14"/>
          <p:cNvSpPr txBox="1"/>
          <p:nvPr userDrawn="1"/>
        </p:nvSpPr>
        <p:spPr>
          <a:xfrm rot="16200000">
            <a:off x="-3199075" y="3172549"/>
            <a:ext cx="6878457" cy="492443"/>
          </a:xfrm>
          <a:prstGeom prst="rect">
            <a:avLst/>
          </a:prstGeom>
          <a:solidFill>
            <a:srgbClr val="E1511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600" b="0" kern="1200" dirty="0" smtClean="0">
                <a:solidFill>
                  <a:schemeClr val="bg1"/>
                </a:solidFill>
                <a:effectLst/>
                <a:latin typeface="+mn-lt"/>
                <a:ea typeface="+mn-ea"/>
                <a:cs typeface="+mn-cs"/>
              </a:rPr>
              <a:t>L’UQAT, l’université au cœur de l’éducation</a:t>
            </a:r>
            <a:endParaRPr lang="fr-CA" sz="2600" b="0" dirty="0">
              <a:solidFill>
                <a:schemeClr val="bg1"/>
              </a:solidFill>
              <a:ea typeface="Verdana" pitchFamily="34" charset="0"/>
              <a:cs typeface="Verdana" pitchFamily="34" charset="0"/>
            </a:endParaRPr>
          </a:p>
        </p:txBody>
      </p:sp>
      <p:pic>
        <p:nvPicPr>
          <p:cNvPr id="2" name="Imag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3599" y="6182618"/>
            <a:ext cx="1943948" cy="582329"/>
          </a:xfrm>
          <a:prstGeom prst="rect">
            <a:avLst/>
          </a:prstGeom>
        </p:spPr>
      </p:pic>
    </p:spTree>
    <p:extLst>
      <p:ext uri="{BB962C8B-B14F-4D97-AF65-F5344CB8AC3E}">
        <p14:creationId xmlns:p14="http://schemas.microsoft.com/office/powerpoint/2010/main" val="29496021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smtClean="0"/>
              <a:t>Cliquez sur l'icône pour ajouter une image</a:t>
            </a:r>
            <a:endParaRPr lang="fr-CA"/>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Modifier les styles du texte du masque</a:t>
            </a:r>
          </a:p>
        </p:txBody>
      </p:sp>
      <p:sp>
        <p:nvSpPr>
          <p:cNvPr id="14"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41685114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13"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271503369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2"/>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42"/>
            <a:ext cx="6019800" cy="585152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13"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40627626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CA"/>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Modifier le style des sous-titres du masque</a:t>
            </a:r>
            <a:endParaRPr lang="fr-CA"/>
          </a:p>
        </p:txBody>
      </p:sp>
      <p:sp>
        <p:nvSpPr>
          <p:cNvPr id="4" name="Espace réservé de la date 3"/>
          <p:cNvSpPr>
            <a:spLocks noGrp="1"/>
          </p:cNvSpPr>
          <p:nvPr>
            <p:ph type="dt" sz="half" idx="10"/>
          </p:nvPr>
        </p:nvSpPr>
        <p:spPr/>
        <p:txBody>
          <a:bodyPr/>
          <a:lstStyle/>
          <a:p>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73B485E-A886-4C19-8A33-F1FED107E6FC}" type="slidenum">
              <a:rPr lang="fr-CA" smtClean="0"/>
              <a:t>‹N°›</a:t>
            </a:fld>
            <a:endParaRPr lang="fr-CA"/>
          </a:p>
        </p:txBody>
      </p:sp>
    </p:spTree>
    <p:extLst>
      <p:ext uri="{BB962C8B-B14F-4D97-AF65-F5344CB8AC3E}">
        <p14:creationId xmlns:p14="http://schemas.microsoft.com/office/powerpoint/2010/main" val="255026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CA"/>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CA"/>
          </a:p>
        </p:txBody>
      </p:sp>
      <p:sp>
        <p:nvSpPr>
          <p:cNvPr id="4" name="Espace réservé de la date 3"/>
          <p:cNvSpPr>
            <a:spLocks noGrp="1"/>
          </p:cNvSpPr>
          <p:nvPr>
            <p:ph type="dt" sz="half" idx="10"/>
          </p:nvPr>
        </p:nvSpPr>
        <p:spPr/>
        <p:txBody>
          <a:bodyPr/>
          <a:lstStyle/>
          <a:p>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593202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4122160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CA"/>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2147617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2999833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CA"/>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1788730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95934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re de 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7937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470025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A"/>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2903524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A"/>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1344203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694257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116499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9"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134642438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4"/>
            <a:ext cx="7772400" cy="1362075"/>
          </a:xfrm>
        </p:spPr>
        <p:txBody>
          <a:bodyPr anchor="t"/>
          <a:lstStyle>
            <a:lvl1pPr algn="l">
              <a:defRPr sz="3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smtClean="0"/>
              <a:t>Modifier les styles du texte du masque</a:t>
            </a:r>
          </a:p>
        </p:txBody>
      </p:sp>
    </p:spTree>
    <p:extLst>
      <p:ext uri="{BB962C8B-B14F-4D97-AF65-F5344CB8AC3E}">
        <p14:creationId xmlns:p14="http://schemas.microsoft.com/office/powerpoint/2010/main" val="14494004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14"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32000333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4" name="Espace réservé du contenu 3"/>
          <p:cNvSpPr>
            <a:spLocks noGrp="1"/>
          </p:cNvSpPr>
          <p:nvPr>
            <p:ph sz="half" idx="2"/>
          </p:nvPr>
        </p:nvSpPr>
        <p:spPr>
          <a:xfrm>
            <a:off x="457200" y="1556796"/>
            <a:ext cx="8219256" cy="4569371"/>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16"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30037858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12"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25002122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8"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4559481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1500" b="1"/>
            </a:lvl1pPr>
          </a:lstStyle>
          <a:p>
            <a:r>
              <a:rPr lang="fr-FR" smtClean="0"/>
              <a:t>Modifiez le style du titre</a:t>
            </a:r>
            <a:endParaRPr lang="fr-CA"/>
          </a:p>
        </p:txBody>
      </p:sp>
      <p:sp>
        <p:nvSpPr>
          <p:cNvPr id="3" name="Espace réservé du contenu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Modifier les styles du texte du masque</a:t>
            </a:r>
          </a:p>
        </p:txBody>
      </p:sp>
      <p:sp>
        <p:nvSpPr>
          <p:cNvPr id="14"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8010527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 name="Image 7" descr="bas_page.png"/>
          <p:cNvPicPr>
            <a:picLocks noChangeAspect="1"/>
          </p:cNvPicPr>
          <p:nvPr/>
        </p:nvPicPr>
        <p:blipFill rotWithShape="1">
          <a:blip r:embed="rId15" cstate="print"/>
          <a:srcRect t="76313"/>
          <a:stretch/>
        </p:blipFill>
        <p:spPr>
          <a:xfrm>
            <a:off x="0" y="6461649"/>
            <a:ext cx="9144000" cy="404664"/>
          </a:xfrm>
          <a:prstGeom prst="rect">
            <a:avLst/>
          </a:prstGeom>
        </p:spPr>
      </p:pic>
      <p:sp>
        <p:nvSpPr>
          <p:cNvPr id="6" name="Rectangle 5"/>
          <p:cNvSpPr/>
          <p:nvPr/>
        </p:nvSpPr>
        <p:spPr>
          <a:xfrm>
            <a:off x="0" y="6264278"/>
            <a:ext cx="2123728" cy="596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2" name="Espace réservé du titre 1"/>
          <p:cNvSpPr>
            <a:spLocks noGrp="1"/>
          </p:cNvSpPr>
          <p:nvPr>
            <p:ph type="title"/>
          </p:nvPr>
        </p:nvSpPr>
        <p:spPr>
          <a:xfrm>
            <a:off x="457200" y="274638"/>
            <a:ext cx="8229600" cy="1143000"/>
          </a:xfrm>
          <a:prstGeom prst="rect">
            <a:avLst/>
          </a:prstGeom>
          <a:solidFill>
            <a:schemeClr val="bg1">
              <a:lumMod val="85000"/>
            </a:schemeClr>
          </a:solidFill>
        </p:spPr>
        <p:txBody>
          <a:bodyPr vert="horz" lIns="91440" tIns="45720" rIns="91440" bIns="45720" rtlCol="0" anchor="ctr">
            <a:normAutofit/>
          </a:bodyPr>
          <a:lstStyle/>
          <a:p>
            <a:r>
              <a:rPr lang="fr-FR" dirty="0" smtClean="0"/>
              <a:t>Cliquez pour modifier le style du titre</a:t>
            </a:r>
            <a:endParaRPr lang="fr-CA" dirty="0"/>
          </a:p>
        </p:txBody>
      </p:sp>
      <p:sp>
        <p:nvSpPr>
          <p:cNvPr id="3" name="Espace réservé du texte 2"/>
          <p:cNvSpPr>
            <a:spLocks noGrp="1"/>
          </p:cNvSpPr>
          <p:nvPr>
            <p:ph type="body" idx="1"/>
          </p:nvPr>
        </p:nvSpPr>
        <p:spPr>
          <a:xfrm>
            <a:off x="457200" y="1600204"/>
            <a:ext cx="8229600" cy="4525963"/>
          </a:xfrm>
          <a:prstGeom prst="rect">
            <a:avLst/>
          </a:prstGeom>
          <a:ln>
            <a:noFill/>
          </a:ln>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A" dirty="0"/>
          </a:p>
        </p:txBody>
      </p:sp>
      <p:pic>
        <p:nvPicPr>
          <p:cNvPr id="9" name="Imag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01000" y="6332934"/>
            <a:ext cx="1143000" cy="552450"/>
          </a:xfrm>
          <a:prstGeom prst="rect">
            <a:avLst/>
          </a:prstGeom>
        </p:spPr>
      </p:pic>
      <p:sp>
        <p:nvSpPr>
          <p:cNvPr id="5" name="Espace réservé du numéro de diapositive 4"/>
          <p:cNvSpPr>
            <a:spLocks noGrp="1"/>
          </p:cNvSpPr>
          <p:nvPr>
            <p:ph type="sldNum" sz="quarter" idx="4"/>
          </p:nvPr>
        </p:nvSpPr>
        <p:spPr>
          <a:xfrm>
            <a:off x="5876059" y="64482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37731-58DC-4601-8943-E1A65820331F}" type="slidenum">
              <a:rPr lang="fr-CA" smtClean="0"/>
              <a:t>‹N°›</a:t>
            </a:fld>
            <a:endParaRPr lang="fr-CA"/>
          </a:p>
        </p:txBody>
      </p:sp>
      <p:pic>
        <p:nvPicPr>
          <p:cNvPr id="10" name="Imag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8783" y="6245207"/>
            <a:ext cx="1946161" cy="582991"/>
          </a:xfrm>
          <a:prstGeom prst="rect">
            <a:avLst/>
          </a:prstGeom>
        </p:spPr>
      </p:pic>
    </p:spTree>
    <p:extLst>
      <p:ext uri="{BB962C8B-B14F-4D97-AF65-F5344CB8AC3E}">
        <p14:creationId xmlns:p14="http://schemas.microsoft.com/office/powerpoint/2010/main" val="1772350269"/>
      </p:ext>
    </p:extLst>
  </p:cSld>
  <p:clrMap bg1="lt1" tx1="dk1" bg2="lt2" tx2="dk2" accent1="accent1" accent2="accent2" accent3="accent3" accent4="accent4" accent5="accent5" accent6="accent6" hlink="hlink" folHlink="folHlink"/>
  <p:sldLayoutIdLst>
    <p:sldLayoutId id="2147483674"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l"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Clr>
          <a:srgbClr val="D2492A"/>
        </a:buClr>
        <a:buFont typeface="Arial" pitchFamily="34" charset="0"/>
        <a:buChar char="•"/>
        <a:defRPr sz="2400" kern="1200">
          <a:solidFill>
            <a:schemeClr val="tx1">
              <a:lumMod val="85000"/>
              <a:lumOff val="15000"/>
            </a:schemeClr>
          </a:solidFill>
          <a:latin typeface="+mn-lt"/>
          <a:ea typeface="+mn-ea"/>
          <a:cs typeface="+mn-cs"/>
        </a:defRPr>
      </a:lvl1pPr>
      <a:lvl2pPr marL="557213" indent="-214313" algn="l" defTabSz="685800" rtl="0" eaLnBrk="1" latinLnBrk="0" hangingPunct="1">
        <a:spcBef>
          <a:spcPct val="20000"/>
        </a:spcBef>
        <a:buClr>
          <a:srgbClr val="D2492A"/>
        </a:buClr>
        <a:buFont typeface="Wingdings" pitchFamily="2" charset="2"/>
        <a:buChar char="§"/>
        <a:defRPr sz="2100" kern="1200">
          <a:solidFill>
            <a:schemeClr val="tx1">
              <a:lumMod val="85000"/>
              <a:lumOff val="15000"/>
            </a:schemeClr>
          </a:solidFill>
          <a:latin typeface="+mn-lt"/>
          <a:ea typeface="+mn-ea"/>
          <a:cs typeface="+mn-cs"/>
        </a:defRPr>
      </a:lvl2pPr>
      <a:lvl3pPr marL="941785" indent="-255985" algn="l" defTabSz="685800" rtl="0" eaLnBrk="1" latinLnBrk="0" hangingPunct="1">
        <a:spcBef>
          <a:spcPct val="20000"/>
        </a:spcBef>
        <a:buClr>
          <a:srgbClr val="D2492A"/>
        </a:buClr>
        <a:buFont typeface="Wingdings" pitchFamily="2" charset="2"/>
        <a:buChar char="ü"/>
        <a:defRPr sz="1800" kern="1200">
          <a:solidFill>
            <a:schemeClr val="tx1">
              <a:lumMod val="85000"/>
              <a:lumOff val="15000"/>
            </a:schemeClr>
          </a:solidFill>
          <a:latin typeface="+mn-lt"/>
          <a:ea typeface="+mn-ea"/>
          <a:cs typeface="+mn-cs"/>
        </a:defRPr>
      </a:lvl3pPr>
      <a:lvl4pPr marL="1200150" indent="-171450" algn="l" defTabSz="685800" rtl="0" eaLnBrk="1" latinLnBrk="0" hangingPunct="1">
        <a:spcBef>
          <a:spcPct val="20000"/>
        </a:spcBef>
        <a:buClr>
          <a:srgbClr val="D2492A"/>
        </a:buClr>
        <a:buFont typeface="Arial" pitchFamily="34" charset="0"/>
        <a:buChar char="–"/>
        <a:defRPr sz="1500" kern="1200">
          <a:solidFill>
            <a:schemeClr val="tx1">
              <a:lumMod val="85000"/>
              <a:lumOff val="15000"/>
            </a:schemeClr>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lumMod val="85000"/>
              <a:lumOff val="15000"/>
            </a:schemeClr>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443984-7564-4C55-9273-F634B733AE62}" type="slidenum">
              <a:rPr lang="fr-CA" smtClean="0"/>
              <a:t>‹N°›</a:t>
            </a:fld>
            <a:endParaRPr lang="fr-CA"/>
          </a:p>
        </p:txBody>
      </p:sp>
    </p:spTree>
    <p:extLst>
      <p:ext uri="{BB962C8B-B14F-4D97-AF65-F5344CB8AC3E}">
        <p14:creationId xmlns:p14="http://schemas.microsoft.com/office/powerpoint/2010/main" val="6207537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697832" y="4259610"/>
            <a:ext cx="8061157" cy="1779240"/>
          </a:xfrm>
          <a:noFill/>
        </p:spPr>
        <p:txBody>
          <a:bodyPr>
            <a:normAutofit/>
          </a:bodyPr>
          <a:lstStyle/>
          <a:p>
            <a:endParaRPr lang="en-CA" sz="2200" b="1" dirty="0">
              <a:solidFill>
                <a:schemeClr val="tx1"/>
              </a:solidFill>
            </a:endParaRPr>
          </a:p>
          <a:p>
            <a:r>
              <a:rPr lang="en-CA" sz="1900" b="1" dirty="0" err="1" smtClean="0">
                <a:solidFill>
                  <a:schemeClr val="tx1"/>
                </a:solidFill>
              </a:rPr>
              <a:t>Unité</a:t>
            </a:r>
            <a:r>
              <a:rPr lang="en-CA" sz="1900" b="1" dirty="0" smtClean="0">
                <a:solidFill>
                  <a:schemeClr val="tx1"/>
                </a:solidFill>
              </a:rPr>
              <a:t> de </a:t>
            </a:r>
            <a:r>
              <a:rPr lang="en-CA" sz="1900" b="1" dirty="0" err="1" smtClean="0">
                <a:solidFill>
                  <a:schemeClr val="tx1"/>
                </a:solidFill>
              </a:rPr>
              <a:t>recherche</a:t>
            </a:r>
            <a:r>
              <a:rPr lang="en-CA" sz="1900" b="1" dirty="0" smtClean="0">
                <a:solidFill>
                  <a:schemeClr val="tx1"/>
                </a:solidFill>
              </a:rPr>
              <a:t>, de formation et de </a:t>
            </a:r>
            <a:r>
              <a:rPr lang="en-CA" sz="1900" b="1" dirty="0" err="1" smtClean="0">
                <a:solidFill>
                  <a:schemeClr val="tx1"/>
                </a:solidFill>
              </a:rPr>
              <a:t>développement</a:t>
            </a:r>
            <a:r>
              <a:rPr lang="en-CA" sz="1900" b="1" dirty="0" smtClean="0">
                <a:solidFill>
                  <a:schemeClr val="tx1"/>
                </a:solidFill>
              </a:rPr>
              <a:t> </a:t>
            </a:r>
            <a:r>
              <a:rPr lang="en-CA" sz="1900" b="1" dirty="0" err="1" smtClean="0">
                <a:solidFill>
                  <a:schemeClr val="tx1"/>
                </a:solidFill>
              </a:rPr>
              <a:t>en</a:t>
            </a:r>
            <a:r>
              <a:rPr lang="en-CA" sz="1900" b="1" dirty="0" smtClean="0">
                <a:solidFill>
                  <a:schemeClr val="tx1"/>
                </a:solidFill>
              </a:rPr>
              <a:t> </a:t>
            </a:r>
            <a:r>
              <a:rPr lang="en-CA" sz="1900" b="1" dirty="0" err="1" smtClean="0">
                <a:solidFill>
                  <a:schemeClr val="tx1"/>
                </a:solidFill>
              </a:rPr>
              <a:t>éducation</a:t>
            </a:r>
            <a:r>
              <a:rPr lang="en-CA" sz="1900" b="1" dirty="0" smtClean="0">
                <a:solidFill>
                  <a:schemeClr val="tx1"/>
                </a:solidFill>
              </a:rPr>
              <a:t> </a:t>
            </a:r>
          </a:p>
          <a:p>
            <a:r>
              <a:rPr lang="en-CA" sz="1900" b="1" dirty="0" err="1" smtClean="0">
                <a:solidFill>
                  <a:schemeClr val="tx1"/>
                </a:solidFill>
              </a:rPr>
              <a:t>en</a:t>
            </a:r>
            <a:r>
              <a:rPr lang="en-CA" sz="1900" b="1" dirty="0" smtClean="0">
                <a:solidFill>
                  <a:schemeClr val="tx1"/>
                </a:solidFill>
              </a:rPr>
              <a:t> milieu inuit et </a:t>
            </a:r>
            <a:r>
              <a:rPr lang="en-CA" sz="1900" b="1" dirty="0" err="1" smtClean="0">
                <a:solidFill>
                  <a:schemeClr val="tx1"/>
                </a:solidFill>
              </a:rPr>
              <a:t>amérindien</a:t>
            </a:r>
            <a:r>
              <a:rPr lang="en-CA" sz="1900" b="1" dirty="0" smtClean="0">
                <a:solidFill>
                  <a:schemeClr val="tx1"/>
                </a:solidFill>
              </a:rPr>
              <a:t> (URFDEMIA)</a:t>
            </a:r>
          </a:p>
          <a:p>
            <a:r>
              <a:rPr lang="en-CA" sz="1900" b="1" dirty="0" smtClean="0">
                <a:solidFill>
                  <a:schemeClr val="tx1"/>
                </a:solidFill>
              </a:rPr>
              <a:t>November 16</a:t>
            </a:r>
            <a:r>
              <a:rPr lang="en-CA" sz="1900" b="1" baseline="30000" dirty="0" smtClean="0">
                <a:solidFill>
                  <a:schemeClr val="tx1"/>
                </a:solidFill>
              </a:rPr>
              <a:t>th</a:t>
            </a:r>
            <a:r>
              <a:rPr lang="en-CA" sz="1900" b="1" dirty="0" smtClean="0">
                <a:solidFill>
                  <a:schemeClr val="tx1"/>
                </a:solidFill>
              </a:rPr>
              <a:t>, </a:t>
            </a:r>
            <a:r>
              <a:rPr lang="en-CA" sz="1900" b="1" dirty="0">
                <a:solidFill>
                  <a:schemeClr val="tx1"/>
                </a:solidFill>
              </a:rPr>
              <a:t>2018</a:t>
            </a:r>
            <a:endParaRPr lang="en-CA" sz="1900" b="1" dirty="0" smtClean="0">
              <a:solidFill>
                <a:schemeClr val="tx1"/>
              </a:solidFill>
            </a:endParaRPr>
          </a:p>
          <a:p>
            <a:r>
              <a:rPr lang="fr-CA" sz="1600" dirty="0" smtClean="0">
                <a:solidFill>
                  <a:schemeClr val="tx1"/>
                </a:solidFill>
              </a:rPr>
              <a:t>Photos </a:t>
            </a:r>
            <a:r>
              <a:rPr lang="fr-CA" sz="1600" dirty="0" err="1" smtClean="0">
                <a:solidFill>
                  <a:schemeClr val="tx1"/>
                </a:solidFill>
              </a:rPr>
              <a:t>credit</a:t>
            </a:r>
            <a:r>
              <a:rPr lang="fr-CA" sz="1600" dirty="0" smtClean="0">
                <a:solidFill>
                  <a:schemeClr val="tx1"/>
                </a:solidFill>
              </a:rPr>
              <a:t>: </a:t>
            </a:r>
            <a:r>
              <a:rPr lang="fr-CA" sz="1600" dirty="0">
                <a:solidFill>
                  <a:schemeClr val="tx1"/>
                </a:solidFill>
              </a:rPr>
              <a:t>Paul </a:t>
            </a:r>
            <a:r>
              <a:rPr lang="fr-CA" sz="1600" dirty="0" err="1">
                <a:solidFill>
                  <a:schemeClr val="tx1"/>
                </a:solidFill>
              </a:rPr>
              <a:t>Brindamour</a:t>
            </a:r>
            <a:r>
              <a:rPr lang="fr-CA" sz="1600" dirty="0">
                <a:solidFill>
                  <a:schemeClr val="tx1"/>
                </a:solidFill>
              </a:rPr>
              <a:t> | UQAT</a:t>
            </a:r>
          </a:p>
          <a:p>
            <a:endParaRPr lang="fr-CA" sz="1900" dirty="0">
              <a:solidFill>
                <a:schemeClr val="tx1"/>
              </a:solidFill>
            </a:endParaRPr>
          </a:p>
        </p:txBody>
      </p:sp>
      <p:sp>
        <p:nvSpPr>
          <p:cNvPr id="3" name="Sous-titre 1"/>
          <p:cNvSpPr txBox="1">
            <a:spLocks/>
          </p:cNvSpPr>
          <p:nvPr/>
        </p:nvSpPr>
        <p:spPr>
          <a:xfrm>
            <a:off x="697832" y="133350"/>
            <a:ext cx="8061157" cy="1784752"/>
          </a:xfrm>
          <a:prstGeom prst="rect">
            <a:avLst/>
          </a:prstGeom>
          <a:noFill/>
          <a:ln>
            <a:noFill/>
          </a:ln>
        </p:spPr>
        <p:txBody>
          <a:bodyPr vert="horz" lIns="91440" tIns="45720" rIns="91440" bIns="45720" rtlCol="0">
            <a:normAutofit/>
          </a:bodyPr>
          <a:lstStyle>
            <a:lvl1pPr marL="0" indent="0" algn="ctr" defTabSz="914400" rtl="0" eaLnBrk="1" latinLnBrk="0" hangingPunct="1">
              <a:spcBef>
                <a:spcPct val="20000"/>
              </a:spcBef>
              <a:buClr>
                <a:srgbClr val="D2492A"/>
              </a:buClr>
              <a:buFont typeface="Calibri" panose="020F0502020204030204" pitchFamily="34" charset="0"/>
              <a:buNone/>
              <a:defRPr sz="3200" kern="1200">
                <a:solidFill>
                  <a:srgbClr val="D2492A"/>
                </a:solidFill>
                <a:latin typeface="+mn-lt"/>
                <a:ea typeface="+mn-ea"/>
                <a:cs typeface="+mn-cs"/>
              </a:defRPr>
            </a:lvl1pPr>
            <a:lvl2pPr marL="457200" indent="0" algn="ctr" defTabSz="914400" rtl="0" eaLnBrk="1" latinLnBrk="0" hangingPunct="1">
              <a:spcBef>
                <a:spcPct val="20000"/>
              </a:spcBef>
              <a:buClr>
                <a:srgbClr val="D2492A"/>
              </a:buClr>
              <a:buFont typeface="Courier New" panose="02070309020205020404" pitchFamily="49"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rgbClr val="D2492A"/>
              </a:buClr>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rgbClr val="D2492A"/>
              </a:buClr>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CA" sz="2600" b="1" dirty="0">
                <a:solidFill>
                  <a:schemeClr val="tx1"/>
                </a:solidFill>
              </a:rPr>
              <a:t>UQAT presents five medals of honour to educational leaders </a:t>
            </a:r>
            <a:r>
              <a:rPr lang="en-CA" sz="2600" b="1" dirty="0" smtClean="0">
                <a:solidFill>
                  <a:schemeClr val="tx1"/>
                </a:solidFill>
              </a:rPr>
              <a:t>from </a:t>
            </a:r>
            <a:r>
              <a:rPr lang="en-CA" sz="2600" b="1" dirty="0">
                <a:solidFill>
                  <a:schemeClr val="tx1"/>
                </a:solidFill>
              </a:rPr>
              <a:t>the communities </a:t>
            </a:r>
            <a:r>
              <a:rPr lang="en-CA" sz="2600" b="1" dirty="0" smtClean="0">
                <a:solidFill>
                  <a:schemeClr val="tx1"/>
                </a:solidFill>
              </a:rPr>
              <a:t/>
            </a:r>
            <a:br>
              <a:rPr lang="en-CA" sz="2600" b="1" dirty="0" smtClean="0">
                <a:solidFill>
                  <a:schemeClr val="tx1"/>
                </a:solidFill>
              </a:rPr>
            </a:br>
            <a:r>
              <a:rPr lang="en-CA" sz="2600" b="1" dirty="0" smtClean="0">
                <a:solidFill>
                  <a:schemeClr val="tx1"/>
                </a:solidFill>
              </a:rPr>
              <a:t>of </a:t>
            </a:r>
            <a:r>
              <a:rPr lang="en-CA" sz="2600" b="1" dirty="0">
                <a:solidFill>
                  <a:schemeClr val="tx1"/>
                </a:solidFill>
              </a:rPr>
              <a:t>Ivujivik, </a:t>
            </a:r>
            <a:r>
              <a:rPr lang="en-CA" sz="2600" b="1" dirty="0" smtClean="0">
                <a:solidFill>
                  <a:schemeClr val="tx1"/>
                </a:solidFill>
              </a:rPr>
              <a:t>Puvirnituq </a:t>
            </a:r>
            <a:r>
              <a:rPr lang="en-CA" sz="2600" b="1" dirty="0">
                <a:solidFill>
                  <a:schemeClr val="tx1"/>
                </a:solidFill>
              </a:rPr>
              <a:t>and UQAT</a:t>
            </a:r>
          </a:p>
          <a:p>
            <a:endParaRPr lang="fr-CA" sz="2400" dirty="0" smtClean="0">
              <a:solidFill>
                <a:schemeClr val="tx1"/>
              </a:solidFill>
            </a:endParaRPr>
          </a:p>
          <a:p>
            <a:endParaRPr lang="fr-CA" sz="2400" dirty="0"/>
          </a:p>
        </p:txBody>
      </p:sp>
    </p:spTree>
    <p:extLst>
      <p:ext uri="{BB962C8B-B14F-4D97-AF65-F5344CB8AC3E}">
        <p14:creationId xmlns:p14="http://schemas.microsoft.com/office/powerpoint/2010/main" val="856520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p:cNvGrpSpPr>
            <a:grpSpLocks noGrp="1" noUngrp="1" noChangeAspect="1"/>
          </p:cNvGrpSpPr>
          <p:nvPr/>
        </p:nvGrpSpPr>
        <p:grpSpPr>
          <a:xfrm>
            <a:off x="506208" y="532785"/>
            <a:ext cx="3778250" cy="2870200"/>
            <a:chOff x="511175" y="3543300"/>
            <a:chExt cx="3778250" cy="2870200"/>
          </a:xfrm>
        </p:grpSpPr>
        <p:pic>
          <p:nvPicPr>
            <p:cNvPr id="20" name="Image 19" descr="Glorya Sarah discours"/>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511175" y="35433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Rectangle 20"/>
            <p:cNvSpPr/>
            <p:nvPr/>
          </p:nvSpPr>
          <p:spPr>
            <a:xfrm>
              <a:off x="511175" y="6070600"/>
              <a:ext cx="3778250" cy="342900"/>
            </a:xfrm>
            <a:prstGeom prst="rect">
              <a:avLst/>
            </a:prstGeom>
            <a:noFill/>
            <a:ln>
              <a:noFill/>
            </a:ln>
          </p:spPr>
          <p:txBody>
            <a:bodyPr anchor="ctr">
              <a:normAutofit fontScale="62500" lnSpcReduction="20000"/>
            </a:bodyPr>
            <a:lstStyle/>
            <a:p>
              <a:pPr algn="ctr"/>
              <a:r>
                <a:rPr lang="fr-CA" sz="1600" dirty="0" smtClean="0"/>
                <a:t>Glorya Pellerin (UQAT </a:t>
              </a:r>
              <a:r>
                <a:rPr lang="fr-CA" sz="1600" dirty="0" err="1" smtClean="0"/>
                <a:t>co</a:t>
              </a:r>
              <a:r>
                <a:rPr lang="fr-CA" sz="1600" dirty="0" smtClean="0"/>
                <a:t>-management group </a:t>
              </a:r>
              <a:r>
                <a:rPr lang="fr-CA" sz="1600" dirty="0" err="1" smtClean="0"/>
                <a:t>member</a:t>
              </a:r>
              <a:r>
                <a:rPr lang="fr-CA" sz="1600" dirty="0" smtClean="0"/>
                <a:t>), </a:t>
              </a:r>
              <a:br>
                <a:rPr lang="fr-CA" sz="1600" dirty="0" smtClean="0"/>
              </a:br>
              <a:r>
                <a:rPr lang="fr-CA" sz="1600" dirty="0" smtClean="0"/>
                <a:t>Sarah </a:t>
              </a:r>
              <a:r>
                <a:rPr lang="fr-CA" sz="1600" dirty="0" err="1" smtClean="0"/>
                <a:t>Angiyou</a:t>
              </a:r>
              <a:r>
                <a:rPr lang="fr-CA" sz="1600" dirty="0" smtClean="0"/>
                <a:t> (Puvirnituq </a:t>
              </a:r>
              <a:r>
                <a:rPr lang="fr-CA" sz="1600" dirty="0" err="1"/>
                <a:t>co</a:t>
              </a:r>
              <a:r>
                <a:rPr lang="fr-CA" sz="1600" dirty="0"/>
                <a:t>-management group </a:t>
              </a:r>
              <a:r>
                <a:rPr lang="fr-CA" sz="1600" dirty="0" err="1"/>
                <a:t>member</a:t>
              </a:r>
              <a:r>
                <a:rPr lang="fr-CA" sz="1600" dirty="0" smtClean="0"/>
                <a:t>)</a:t>
              </a:r>
              <a:endParaRPr lang="fr-CA" sz="1600" dirty="0"/>
            </a:p>
          </p:txBody>
        </p:sp>
      </p:grpSp>
      <p:grpSp>
        <p:nvGrpSpPr>
          <p:cNvPr id="22" name="Groupe 21"/>
          <p:cNvGrpSpPr>
            <a:grpSpLocks noGrp="1" noUngrp="1" noChangeAspect="1"/>
          </p:cNvGrpSpPr>
          <p:nvPr/>
        </p:nvGrpSpPr>
        <p:grpSpPr>
          <a:xfrm>
            <a:off x="5015501" y="543027"/>
            <a:ext cx="3446463" cy="2870200"/>
            <a:chOff x="630237" y="457200"/>
            <a:chExt cx="3446463" cy="2870200"/>
          </a:xfrm>
        </p:grpSpPr>
        <p:pic>
          <p:nvPicPr>
            <p:cNvPr id="23" name="Image 22" descr="Médaillés Siaja Elisapi et Lily"/>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723900" y="457200"/>
              <a:ext cx="335280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Rectangle 23"/>
            <p:cNvSpPr/>
            <p:nvPr/>
          </p:nvSpPr>
          <p:spPr>
            <a:xfrm>
              <a:off x="630237" y="2984500"/>
              <a:ext cx="3446463" cy="342900"/>
            </a:xfrm>
            <a:prstGeom prst="rect">
              <a:avLst/>
            </a:prstGeom>
            <a:noFill/>
            <a:ln>
              <a:noFill/>
            </a:ln>
          </p:spPr>
          <p:txBody>
            <a:bodyPr anchor="ctr">
              <a:normAutofit fontScale="62500" lnSpcReduction="20000"/>
            </a:bodyPr>
            <a:lstStyle/>
            <a:p>
              <a:pPr algn="ctr"/>
              <a:r>
                <a:rPr lang="fr-CA" sz="1600" dirty="0" err="1" smtClean="0"/>
                <a:t>Recipients</a:t>
              </a:r>
              <a:r>
                <a:rPr lang="fr-CA" sz="1600" dirty="0" smtClean="0"/>
                <a:t>, </a:t>
              </a:r>
              <a:r>
                <a:rPr lang="fr-CA" sz="1600" dirty="0" smtClean="0"/>
                <a:t>Siaja Mangiuk, Elisapi Uitangak,  </a:t>
              </a:r>
              <a:br>
                <a:rPr lang="fr-CA" sz="1600" dirty="0" smtClean="0"/>
              </a:br>
              <a:r>
                <a:rPr lang="fr-CA" sz="1600" dirty="0" smtClean="0"/>
                <a:t>Lily Bacon (UQAT </a:t>
              </a:r>
              <a:r>
                <a:rPr lang="fr-CA" sz="1600" dirty="0" err="1"/>
                <a:t>co</a:t>
              </a:r>
              <a:r>
                <a:rPr lang="fr-CA" sz="1600" dirty="0"/>
                <a:t>-management group </a:t>
              </a:r>
              <a:r>
                <a:rPr lang="fr-CA" sz="1600" dirty="0" err="1" smtClean="0"/>
                <a:t>member</a:t>
              </a:r>
              <a:r>
                <a:rPr lang="fr-CA" sz="1600" dirty="0" smtClean="0"/>
                <a:t>)</a:t>
              </a:r>
              <a:endParaRPr lang="fr-CA" sz="1600" dirty="0"/>
            </a:p>
          </p:txBody>
        </p:sp>
      </p:grpSp>
      <p:grpSp>
        <p:nvGrpSpPr>
          <p:cNvPr id="25" name="Groupe 24"/>
          <p:cNvGrpSpPr>
            <a:grpSpLocks noGrp="1" noUngrp="1" noChangeAspect="1"/>
          </p:cNvGrpSpPr>
          <p:nvPr/>
        </p:nvGrpSpPr>
        <p:grpSpPr>
          <a:xfrm>
            <a:off x="506207" y="3419577"/>
            <a:ext cx="3903867" cy="2870200"/>
            <a:chOff x="511174" y="3543300"/>
            <a:chExt cx="3903867" cy="2870200"/>
          </a:xfrm>
        </p:grpSpPr>
        <p:pic>
          <p:nvPicPr>
            <p:cNvPr id="26" name="Image 25" descr="Elisapi stage"/>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511175" y="35433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Rectangle 26"/>
            <p:cNvSpPr/>
            <p:nvPr/>
          </p:nvSpPr>
          <p:spPr>
            <a:xfrm>
              <a:off x="511174" y="6070600"/>
              <a:ext cx="3903867" cy="342900"/>
            </a:xfrm>
            <a:prstGeom prst="rect">
              <a:avLst/>
            </a:prstGeom>
            <a:noFill/>
            <a:ln>
              <a:noFill/>
            </a:ln>
          </p:spPr>
          <p:txBody>
            <a:bodyPr anchor="ctr">
              <a:normAutofit fontScale="62500" lnSpcReduction="20000"/>
            </a:bodyPr>
            <a:lstStyle/>
            <a:p>
              <a:pPr algn="ctr"/>
              <a:r>
                <a:rPr lang="fr-CA" sz="1600" dirty="0" smtClean="0"/>
                <a:t>Siaja Mangiuk (</a:t>
              </a:r>
              <a:r>
                <a:rPr lang="fr-CA" sz="1600" dirty="0"/>
                <a:t>Ivujivik </a:t>
              </a:r>
              <a:r>
                <a:rPr lang="fr-CA" sz="1600" dirty="0" err="1"/>
                <a:t>co</a:t>
              </a:r>
              <a:r>
                <a:rPr lang="fr-CA" sz="1600" dirty="0"/>
                <a:t>-management group </a:t>
              </a:r>
              <a:r>
                <a:rPr lang="fr-CA" sz="1600" dirty="0" err="1" smtClean="0"/>
                <a:t>member</a:t>
              </a:r>
              <a:r>
                <a:rPr lang="fr-CA" sz="1600" dirty="0" smtClean="0"/>
                <a:t>), </a:t>
              </a:r>
              <a:br>
                <a:rPr lang="fr-CA" sz="1600" dirty="0" smtClean="0"/>
              </a:br>
              <a:r>
                <a:rPr lang="fr-CA" sz="1600" dirty="0" smtClean="0"/>
                <a:t>Elisapi Uitangak (Puvirnituq </a:t>
              </a:r>
              <a:r>
                <a:rPr lang="fr-CA" sz="1600" dirty="0" err="1"/>
                <a:t>co</a:t>
              </a:r>
              <a:r>
                <a:rPr lang="fr-CA" sz="1600" dirty="0"/>
                <a:t>-management group </a:t>
              </a:r>
              <a:r>
                <a:rPr lang="fr-CA" sz="1600" dirty="0" err="1" smtClean="0"/>
                <a:t>member</a:t>
              </a:r>
              <a:r>
                <a:rPr lang="fr-CA" sz="1600" dirty="0" smtClean="0"/>
                <a:t>)</a:t>
              </a:r>
              <a:endParaRPr lang="fr-CA" sz="1600" dirty="0"/>
            </a:p>
          </p:txBody>
        </p:sp>
      </p:grpSp>
      <p:grpSp>
        <p:nvGrpSpPr>
          <p:cNvPr id="28" name="Groupe 27"/>
          <p:cNvGrpSpPr>
            <a:grpSpLocks noGrp="1" noUngrp="1" noChangeAspect="1"/>
          </p:cNvGrpSpPr>
          <p:nvPr/>
        </p:nvGrpSpPr>
        <p:grpSpPr>
          <a:xfrm>
            <a:off x="4849608" y="3419577"/>
            <a:ext cx="3778250" cy="2870200"/>
            <a:chOff x="4854575" y="3543300"/>
            <a:chExt cx="3778250" cy="2870200"/>
          </a:xfrm>
        </p:grpSpPr>
        <p:pic>
          <p:nvPicPr>
            <p:cNvPr id="29" name="Image 28" descr="Vincent"/>
            <p:cNvPicPr>
              <a:picLocks noRot="1" noChangeAspect="1" noMove="1" noResize="1"/>
            </p:cNvPicPr>
            <p:nvPr isPhoto="1"/>
          </p:nvPicPr>
          <p:blipFill>
            <a:blip r:embed="rId5" cstate="print">
              <a:lum/>
              <a:extLst>
                <a:ext uri="{28A0092B-C50C-407E-A947-70E740481C1C}">
                  <a14:useLocalDpi xmlns:a14="http://schemas.microsoft.com/office/drawing/2010/main" val="0"/>
                </a:ext>
              </a:extLst>
            </a:blip>
            <a:stretch>
              <a:fillRect/>
            </a:stretch>
          </p:blipFill>
          <p:spPr>
            <a:xfrm>
              <a:off x="4854575" y="35433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Rectangle 29"/>
            <p:cNvSpPr/>
            <p:nvPr/>
          </p:nvSpPr>
          <p:spPr>
            <a:xfrm>
              <a:off x="4854575" y="6070600"/>
              <a:ext cx="3778250" cy="342900"/>
            </a:xfrm>
            <a:prstGeom prst="rect">
              <a:avLst/>
            </a:prstGeom>
            <a:noFill/>
            <a:ln>
              <a:noFill/>
            </a:ln>
          </p:spPr>
          <p:txBody>
            <a:bodyPr anchor="ctr">
              <a:normAutofit/>
            </a:bodyPr>
            <a:lstStyle/>
            <a:p>
              <a:pPr algn="ctr"/>
              <a:r>
                <a:rPr lang="fr-CA" sz="1200" dirty="0" smtClean="0"/>
                <a:t>Vincent </a:t>
              </a:r>
              <a:r>
                <a:rPr lang="fr-CA" sz="1200" dirty="0" err="1" smtClean="0"/>
                <a:t>Rousson</a:t>
              </a:r>
              <a:r>
                <a:rPr lang="fr-CA" sz="1200" dirty="0" smtClean="0"/>
                <a:t> </a:t>
              </a:r>
              <a:r>
                <a:rPr lang="fr-CA" sz="1200" dirty="0" smtClean="0"/>
                <a:t>(campus </a:t>
              </a:r>
              <a:r>
                <a:rPr lang="fr-CA" sz="1200" dirty="0" smtClean="0"/>
                <a:t>Val-d’Or </a:t>
              </a:r>
              <a:r>
                <a:rPr lang="fr-CA" sz="1200" dirty="0" err="1" smtClean="0"/>
                <a:t>director</a:t>
              </a:r>
              <a:r>
                <a:rPr lang="fr-CA" sz="1200" dirty="0" smtClean="0"/>
                <a:t> </a:t>
              </a:r>
              <a:r>
                <a:rPr lang="fr-CA" sz="1200" dirty="0" smtClean="0"/>
                <a:t>– UQAT)</a:t>
              </a:r>
              <a:endParaRPr lang="fr-CA" sz="1200" dirty="0"/>
            </a:p>
          </p:txBody>
        </p:sp>
      </p:grpSp>
      <p:sp>
        <p:nvSpPr>
          <p:cNvPr id="15" name="ZoneTexte 14"/>
          <p:cNvSpPr txBox="1"/>
          <p:nvPr/>
        </p:nvSpPr>
        <p:spPr>
          <a:xfrm>
            <a:off x="0" y="88440"/>
            <a:ext cx="9144000" cy="400110"/>
          </a:xfrm>
          <a:prstGeom prst="rect">
            <a:avLst/>
          </a:prstGeom>
          <a:noFill/>
        </p:spPr>
        <p:txBody>
          <a:bodyPr wrap="square" rtlCol="0">
            <a:spAutoFit/>
          </a:bodyPr>
          <a:lstStyle/>
          <a:p>
            <a:pPr algn="ctr"/>
            <a:r>
              <a:rPr lang="fr-CA" sz="2000" dirty="0" err="1" smtClean="0">
                <a:solidFill>
                  <a:schemeClr val="bg1">
                    <a:lumMod val="50000"/>
                  </a:schemeClr>
                </a:solidFill>
                <a:effectLst>
                  <a:outerShdw blurRad="38100" dist="38100" dir="2700000" algn="tl">
                    <a:srgbClr val="000000">
                      <a:alpha val="43137"/>
                    </a:srgbClr>
                  </a:outerShdw>
                </a:effectLst>
              </a:rPr>
              <a:t>Ceremony</a:t>
            </a:r>
            <a:r>
              <a:rPr lang="fr-CA" sz="2000" dirty="0" smtClean="0">
                <a:solidFill>
                  <a:schemeClr val="bg1">
                    <a:lumMod val="50000"/>
                  </a:schemeClr>
                </a:solidFill>
                <a:effectLst>
                  <a:outerShdw blurRad="38100" dist="38100" dir="2700000" algn="tl">
                    <a:srgbClr val="000000">
                      <a:alpha val="43137"/>
                    </a:srgbClr>
                  </a:outerShdw>
                </a:effectLst>
              </a:rPr>
              <a:t> speeches</a:t>
            </a:r>
            <a:endParaRPr lang="fr-CA" sz="2000" dirty="0">
              <a:solidFill>
                <a:schemeClr val="bg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1792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a:grpSpLocks noGrp="1" noUngrp="1" noChangeAspect="1"/>
          </p:cNvGrpSpPr>
          <p:nvPr/>
        </p:nvGrpSpPr>
        <p:grpSpPr>
          <a:xfrm>
            <a:off x="577850" y="707401"/>
            <a:ext cx="8016874" cy="2521574"/>
            <a:chOff x="511175" y="450226"/>
            <a:chExt cx="8016874" cy="2521574"/>
          </a:xfrm>
        </p:grpSpPr>
        <p:pic>
          <p:nvPicPr>
            <p:cNvPr id="3" name="Image 2" descr="3 agentes de recherche URF"/>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511175" y="4572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457700" y="450226"/>
              <a:ext cx="4070349" cy="1226553"/>
            </a:xfrm>
            <a:prstGeom prst="rect">
              <a:avLst/>
            </a:prstGeom>
            <a:noFill/>
            <a:ln>
              <a:noFill/>
            </a:ln>
          </p:spPr>
          <p:txBody>
            <a:bodyPr anchor="ctr">
              <a:normAutofit/>
            </a:bodyPr>
            <a:lstStyle/>
            <a:p>
              <a:r>
                <a:rPr lang="fr-CA" sz="1200" dirty="0" err="1" smtClean="0"/>
                <a:t>Three</a:t>
              </a:r>
              <a:r>
                <a:rPr lang="fr-CA" sz="1200" dirty="0" smtClean="0"/>
                <a:t> </a:t>
              </a:r>
              <a:r>
                <a:rPr lang="fr-CA" sz="1200" dirty="0" err="1" smtClean="0"/>
                <a:t>research</a:t>
              </a:r>
              <a:r>
                <a:rPr lang="fr-CA" sz="1200" dirty="0" smtClean="0"/>
                <a:t> </a:t>
              </a:r>
              <a:r>
                <a:rPr lang="fr-CA" sz="1200" dirty="0" smtClean="0"/>
                <a:t>agents </a:t>
              </a:r>
              <a:r>
                <a:rPr lang="fr-CA" sz="1200" dirty="0" smtClean="0"/>
                <a:t>of Inuit </a:t>
              </a:r>
              <a:r>
                <a:rPr lang="fr-CA" sz="1200" dirty="0" err="1" smtClean="0"/>
                <a:t>teacher</a:t>
              </a:r>
              <a:r>
                <a:rPr lang="fr-CA" sz="1200" dirty="0" smtClean="0"/>
                <a:t> training:</a:t>
              </a:r>
            </a:p>
            <a:p>
              <a:r>
                <a:rPr lang="fr-CA" sz="1200" dirty="0" smtClean="0"/>
                <a:t>Diane Simard (1987-2006), Véronique Paul (2008- </a:t>
              </a:r>
              <a:r>
                <a:rPr lang="fr-CA" sz="1200" dirty="0" err="1" smtClean="0"/>
                <a:t>today</a:t>
              </a:r>
              <a:r>
                <a:rPr lang="fr-CA" sz="1200" dirty="0" smtClean="0"/>
                <a:t>) et Maryse Delisle (2007-2009)</a:t>
              </a:r>
              <a:endParaRPr lang="fr-CA" sz="1200" dirty="0"/>
            </a:p>
          </p:txBody>
        </p:sp>
      </p:grpSp>
      <p:grpSp>
        <p:nvGrpSpPr>
          <p:cNvPr id="9" name="Groupe 8"/>
          <p:cNvGrpSpPr>
            <a:grpSpLocks noGrp="1" noUngrp="1" noChangeAspect="1"/>
          </p:cNvGrpSpPr>
          <p:nvPr/>
        </p:nvGrpSpPr>
        <p:grpSpPr>
          <a:xfrm>
            <a:off x="577850" y="3454800"/>
            <a:ext cx="3778250" cy="2926950"/>
            <a:chOff x="4681261" y="457200"/>
            <a:chExt cx="4124878" cy="3195478"/>
          </a:xfrm>
        </p:grpSpPr>
        <p:pic>
          <p:nvPicPr>
            <p:cNvPr id="7" name="Image 6" descr="Cadre"/>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4854575" y="4572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4681261" y="2997742"/>
              <a:ext cx="4124878" cy="654936"/>
            </a:xfrm>
            <a:prstGeom prst="rect">
              <a:avLst/>
            </a:prstGeom>
            <a:noFill/>
            <a:ln>
              <a:noFill/>
            </a:ln>
          </p:spPr>
          <p:txBody>
            <a:bodyPr anchor="ctr">
              <a:noAutofit/>
            </a:bodyPr>
            <a:lstStyle/>
            <a:p>
              <a:pPr algn="ctr"/>
              <a:r>
                <a:rPr lang="fr-CA" sz="1200" dirty="0" smtClean="0"/>
                <a:t>Painting gift of </a:t>
              </a:r>
              <a:r>
                <a:rPr lang="fr-CA" sz="1200" dirty="0" err="1"/>
                <a:t>Taamusi</a:t>
              </a:r>
              <a:r>
                <a:rPr lang="fr-CA" sz="1200" dirty="0"/>
                <a:t> </a:t>
              </a:r>
              <a:r>
                <a:rPr lang="fr-CA" sz="1200" dirty="0" err="1" smtClean="0"/>
                <a:t>Qumaq</a:t>
              </a:r>
              <a:r>
                <a:rPr lang="fr-CA" sz="1200" dirty="0" smtClean="0"/>
                <a:t> to UQAT </a:t>
              </a:r>
              <a:r>
                <a:rPr lang="fr-CA" sz="1200" dirty="0" err="1" smtClean="0"/>
                <a:t>from</a:t>
              </a:r>
              <a:r>
                <a:rPr lang="fr-CA" sz="1200" dirty="0" smtClean="0"/>
                <a:t> </a:t>
              </a:r>
              <a:r>
                <a:rPr lang="fr-CA" sz="1200" dirty="0" err="1" smtClean="0"/>
                <a:t>Tukisivallirutitsanut</a:t>
              </a:r>
              <a:r>
                <a:rPr lang="fr-CA" sz="1200" dirty="0" smtClean="0"/>
                <a:t> </a:t>
              </a:r>
              <a:r>
                <a:rPr lang="fr-CA" sz="1200" dirty="0" err="1" smtClean="0"/>
                <a:t>Parnaitiit</a:t>
              </a:r>
              <a:r>
                <a:rPr lang="fr-CA" sz="1200" dirty="0" smtClean="0"/>
                <a:t> </a:t>
              </a:r>
              <a:r>
                <a:rPr lang="fr-CA" sz="1200" dirty="0"/>
                <a:t> </a:t>
              </a:r>
              <a:r>
                <a:rPr lang="fr-CA" sz="1200" dirty="0" smtClean="0"/>
                <a:t/>
              </a:r>
              <a:br>
                <a:rPr lang="fr-CA" sz="1200" dirty="0" smtClean="0"/>
              </a:br>
              <a:r>
                <a:rPr lang="fr-CA" sz="1200" dirty="0" smtClean="0"/>
                <a:t>(</a:t>
              </a:r>
              <a:r>
                <a:rPr lang="fr-CA" sz="1200" dirty="0"/>
                <a:t>Gérald McKenzie, </a:t>
              </a:r>
              <a:r>
                <a:rPr lang="fr-CA" sz="1200" dirty="0" err="1"/>
                <a:t>photographer</a:t>
              </a:r>
              <a:r>
                <a:rPr lang="fr-CA" sz="1200" dirty="0"/>
                <a:t>) </a:t>
              </a:r>
            </a:p>
          </p:txBody>
        </p:sp>
      </p:grpSp>
      <p:sp>
        <p:nvSpPr>
          <p:cNvPr id="11" name="ZoneTexte 10"/>
          <p:cNvSpPr txBox="1"/>
          <p:nvPr/>
        </p:nvSpPr>
        <p:spPr>
          <a:xfrm>
            <a:off x="0" y="88440"/>
            <a:ext cx="9144000" cy="400110"/>
          </a:xfrm>
          <a:prstGeom prst="rect">
            <a:avLst/>
          </a:prstGeom>
          <a:noFill/>
        </p:spPr>
        <p:txBody>
          <a:bodyPr wrap="square" rtlCol="0">
            <a:spAutoFit/>
          </a:bodyPr>
          <a:lstStyle/>
          <a:p>
            <a:pPr algn="ctr"/>
            <a:r>
              <a:rPr lang="fr-CA" sz="2000" dirty="0" err="1" smtClean="0">
                <a:solidFill>
                  <a:schemeClr val="bg1">
                    <a:lumMod val="50000"/>
                  </a:schemeClr>
                </a:solidFill>
                <a:effectLst>
                  <a:outerShdw blurRad="38100" dist="38100" dir="2700000" algn="tl">
                    <a:srgbClr val="000000">
                      <a:alpha val="43137"/>
                    </a:srgbClr>
                  </a:outerShdw>
                </a:effectLst>
              </a:rPr>
              <a:t>Attendees</a:t>
            </a:r>
            <a:endParaRPr lang="fr-CA" sz="2000" dirty="0">
              <a:solidFill>
                <a:schemeClr val="bg1">
                  <a:lumMod val="50000"/>
                </a:schemeClr>
              </a:solidFill>
              <a:effectLst>
                <a:outerShdw blurRad="38100" dist="38100" dir="2700000" algn="tl">
                  <a:srgbClr val="000000">
                    <a:alpha val="43137"/>
                  </a:srgbClr>
                </a:outerShdw>
              </a:effectLst>
            </a:endParaRPr>
          </a:p>
        </p:txBody>
      </p:sp>
      <p:grpSp>
        <p:nvGrpSpPr>
          <p:cNvPr id="12" name="Groupe 11"/>
          <p:cNvGrpSpPr>
            <a:grpSpLocks noGrp="1" noUngrp="1" noChangeAspect="1"/>
          </p:cNvGrpSpPr>
          <p:nvPr/>
        </p:nvGrpSpPr>
        <p:grpSpPr>
          <a:xfrm>
            <a:off x="4670424" y="2364015"/>
            <a:ext cx="3778250" cy="3217635"/>
            <a:chOff x="4854575" y="3543300"/>
            <a:chExt cx="3778250" cy="3217635"/>
          </a:xfrm>
        </p:grpSpPr>
        <p:pic>
          <p:nvPicPr>
            <p:cNvPr id="13" name="Image 12" descr="Gérald Charles Claude"/>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4854575" y="35433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4854575" y="6070599"/>
              <a:ext cx="3778250" cy="690336"/>
            </a:xfrm>
            <a:prstGeom prst="rect">
              <a:avLst/>
            </a:prstGeom>
            <a:noFill/>
            <a:ln>
              <a:noFill/>
            </a:ln>
          </p:spPr>
          <p:txBody>
            <a:bodyPr anchor="ctr">
              <a:normAutofit fontScale="77500" lnSpcReduction="20000"/>
            </a:bodyPr>
            <a:lstStyle/>
            <a:p>
              <a:pPr algn="ctr"/>
              <a:r>
                <a:rPr lang="fr-CA" sz="1600" dirty="0" smtClean="0"/>
                <a:t>Gérald McKenzie (</a:t>
              </a:r>
              <a:r>
                <a:rPr lang="fr-CA" sz="1600" dirty="0" err="1" smtClean="0"/>
                <a:t>recipient</a:t>
              </a:r>
              <a:r>
                <a:rPr lang="fr-CA" sz="1600" dirty="0" smtClean="0"/>
                <a:t>), Charles Bergeron (</a:t>
              </a:r>
              <a:r>
                <a:rPr lang="fr-CA" sz="1600" dirty="0" err="1" smtClean="0"/>
                <a:t>retired</a:t>
              </a:r>
              <a:r>
                <a:rPr lang="fr-CA" sz="1600" dirty="0" smtClean="0"/>
                <a:t> </a:t>
              </a:r>
              <a:r>
                <a:rPr lang="fr-CA" sz="1600" dirty="0" err="1" smtClean="0"/>
                <a:t>profressor</a:t>
              </a:r>
              <a:r>
                <a:rPr lang="fr-CA" sz="1600" dirty="0" smtClean="0"/>
                <a:t> </a:t>
              </a:r>
              <a:r>
                <a:rPr lang="fr-CA" sz="1600" dirty="0" err="1" smtClean="0"/>
                <a:t>from</a:t>
              </a:r>
              <a:r>
                <a:rPr lang="fr-CA" sz="1600" dirty="0" smtClean="0"/>
                <a:t> </a:t>
              </a:r>
              <a:r>
                <a:rPr lang="fr-CA" sz="1600" dirty="0" err="1" smtClean="0"/>
                <a:t>education</a:t>
              </a:r>
              <a:r>
                <a:rPr lang="fr-CA" sz="1600" dirty="0" smtClean="0"/>
                <a:t> </a:t>
              </a:r>
              <a:r>
                <a:rPr lang="fr-CA" sz="1600" dirty="0" err="1" smtClean="0"/>
                <a:t>department</a:t>
              </a:r>
              <a:r>
                <a:rPr lang="fr-CA" sz="1600" dirty="0" smtClean="0"/>
                <a:t>-UQAT), </a:t>
              </a:r>
              <a:br>
                <a:rPr lang="fr-CA" sz="1600" dirty="0" smtClean="0"/>
              </a:br>
              <a:r>
                <a:rPr lang="fr-CA" sz="1600" dirty="0" smtClean="0"/>
                <a:t>Claude Vallières (former assistant principal Iguarsivik </a:t>
              </a:r>
              <a:r>
                <a:rPr lang="fr-CA" sz="1600" dirty="0" err="1" smtClean="0"/>
                <a:t>School</a:t>
              </a:r>
              <a:r>
                <a:rPr lang="fr-CA" sz="1600" dirty="0" smtClean="0"/>
                <a:t> Puvirnituq) </a:t>
              </a:r>
              <a:endParaRPr lang="fr-CA" sz="1600" dirty="0"/>
            </a:p>
          </p:txBody>
        </p:sp>
      </p:grpSp>
    </p:spTree>
    <p:extLst>
      <p:ext uri="{BB962C8B-B14F-4D97-AF65-F5344CB8AC3E}">
        <p14:creationId xmlns:p14="http://schemas.microsoft.com/office/powerpoint/2010/main" val="3072888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e 29"/>
          <p:cNvGrpSpPr>
            <a:grpSpLocks noGrp="1" noUngrp="1" noChangeAspect="1"/>
          </p:cNvGrpSpPr>
          <p:nvPr/>
        </p:nvGrpSpPr>
        <p:grpSpPr>
          <a:xfrm>
            <a:off x="571397" y="396260"/>
            <a:ext cx="3371850" cy="2870200"/>
            <a:chOff x="714375" y="457200"/>
            <a:chExt cx="3371850" cy="2870200"/>
          </a:xfrm>
        </p:grpSpPr>
        <p:pic>
          <p:nvPicPr>
            <p:cNvPr id="31" name="Image 30" descr="Diane et Gisèle"/>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714375" y="457200"/>
              <a:ext cx="33718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Rectangle 31"/>
            <p:cNvSpPr/>
            <p:nvPr/>
          </p:nvSpPr>
          <p:spPr>
            <a:xfrm>
              <a:off x="714375" y="2984500"/>
              <a:ext cx="3371850" cy="342900"/>
            </a:xfrm>
            <a:prstGeom prst="rect">
              <a:avLst/>
            </a:prstGeom>
            <a:noFill/>
            <a:ln>
              <a:noFill/>
            </a:ln>
          </p:spPr>
          <p:txBody>
            <a:bodyPr anchor="ctr">
              <a:normAutofit/>
            </a:bodyPr>
            <a:lstStyle/>
            <a:p>
              <a:pPr algn="ctr"/>
              <a:r>
                <a:rPr lang="fr-CA" sz="1200" dirty="0" smtClean="0"/>
                <a:t>Diane Simard, Gisèle Maheux</a:t>
              </a:r>
              <a:endParaRPr lang="fr-CA" sz="1200" dirty="0"/>
            </a:p>
          </p:txBody>
        </p:sp>
      </p:grpSp>
      <p:grpSp>
        <p:nvGrpSpPr>
          <p:cNvPr id="33" name="Groupe 32"/>
          <p:cNvGrpSpPr>
            <a:grpSpLocks noGrp="1" noUngrp="1" noChangeAspect="1"/>
          </p:cNvGrpSpPr>
          <p:nvPr/>
        </p:nvGrpSpPr>
        <p:grpSpPr>
          <a:xfrm>
            <a:off x="4688349" y="396260"/>
            <a:ext cx="3778250" cy="2926838"/>
            <a:chOff x="511175" y="457200"/>
            <a:chExt cx="3778250" cy="2926838"/>
          </a:xfrm>
        </p:grpSpPr>
        <p:pic>
          <p:nvPicPr>
            <p:cNvPr id="34" name="Image 33" descr="Véro Jani journalistes"/>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511175" y="4572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Rectangle 34"/>
            <p:cNvSpPr/>
            <p:nvPr/>
          </p:nvSpPr>
          <p:spPr>
            <a:xfrm>
              <a:off x="511175" y="3041138"/>
              <a:ext cx="3778250" cy="342900"/>
            </a:xfrm>
            <a:prstGeom prst="rect">
              <a:avLst/>
            </a:prstGeom>
            <a:noFill/>
            <a:ln>
              <a:noFill/>
            </a:ln>
          </p:spPr>
          <p:txBody>
            <a:bodyPr anchor="ctr">
              <a:noAutofit/>
            </a:bodyPr>
            <a:lstStyle/>
            <a:p>
              <a:pPr algn="ctr"/>
              <a:r>
                <a:rPr lang="fr-CA" sz="1200" dirty="0" smtClean="0"/>
                <a:t>Véronique Paul (</a:t>
              </a:r>
              <a:r>
                <a:rPr lang="fr-CA" sz="1200" dirty="0" err="1" smtClean="0"/>
                <a:t>co</a:t>
              </a:r>
              <a:r>
                <a:rPr lang="fr-CA" sz="1200" dirty="0" smtClean="0"/>
                <a:t>-management group </a:t>
              </a:r>
              <a:r>
                <a:rPr lang="fr-CA" sz="1200" dirty="0" err="1" smtClean="0"/>
                <a:t>member</a:t>
              </a:r>
              <a:r>
                <a:rPr lang="fr-CA" sz="1200" dirty="0" smtClean="0"/>
                <a:t> UQAT), </a:t>
              </a:r>
              <a:br>
                <a:rPr lang="fr-CA" sz="1200" dirty="0" smtClean="0"/>
              </a:br>
              <a:r>
                <a:rPr lang="fr-CA" sz="1200" dirty="0" err="1" smtClean="0"/>
                <a:t>Jani</a:t>
              </a:r>
              <a:r>
                <a:rPr lang="fr-CA" sz="1200" dirty="0" smtClean="0"/>
                <a:t> Mangiuk, interviewers</a:t>
              </a:r>
              <a:endParaRPr lang="fr-CA" sz="1200" dirty="0"/>
            </a:p>
          </p:txBody>
        </p:sp>
      </p:grpSp>
      <p:grpSp>
        <p:nvGrpSpPr>
          <p:cNvPr id="36" name="Groupe 35"/>
          <p:cNvGrpSpPr>
            <a:grpSpLocks noGrp="1" noUngrp="1" noChangeAspect="1"/>
          </p:cNvGrpSpPr>
          <p:nvPr/>
        </p:nvGrpSpPr>
        <p:grpSpPr>
          <a:xfrm>
            <a:off x="2595307" y="3468636"/>
            <a:ext cx="3778250" cy="2870200"/>
            <a:chOff x="511175" y="457200"/>
            <a:chExt cx="3778250" cy="2870200"/>
          </a:xfrm>
        </p:grpSpPr>
        <p:pic>
          <p:nvPicPr>
            <p:cNvPr id="37" name="Image 36" descr="Jani Charles Siaja"/>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511175" y="4572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 name="Rectangle 37"/>
            <p:cNvSpPr/>
            <p:nvPr/>
          </p:nvSpPr>
          <p:spPr>
            <a:xfrm>
              <a:off x="511175" y="2984500"/>
              <a:ext cx="3778250" cy="342900"/>
            </a:xfrm>
            <a:prstGeom prst="rect">
              <a:avLst/>
            </a:prstGeom>
            <a:noFill/>
            <a:ln>
              <a:noFill/>
            </a:ln>
          </p:spPr>
          <p:txBody>
            <a:bodyPr anchor="ctr">
              <a:normAutofit/>
            </a:bodyPr>
            <a:lstStyle/>
            <a:p>
              <a:pPr algn="ctr"/>
              <a:r>
                <a:rPr lang="fr-CA" sz="1200" dirty="0" err="1" smtClean="0"/>
                <a:t>Jani</a:t>
              </a:r>
              <a:r>
                <a:rPr lang="fr-CA" sz="1200" dirty="0" smtClean="0"/>
                <a:t> Mangiuk, Charles Bergeron, Siaja Mangiuk</a:t>
              </a:r>
              <a:endParaRPr lang="fr-CA" sz="1200" dirty="0"/>
            </a:p>
          </p:txBody>
        </p:sp>
      </p:grpSp>
    </p:spTree>
    <p:extLst>
      <p:ext uri="{BB962C8B-B14F-4D97-AF65-F5344CB8AC3E}">
        <p14:creationId xmlns:p14="http://schemas.microsoft.com/office/powerpoint/2010/main" val="950690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a:grpSpLocks noGrp="1" noUngrp="1" noChangeAspect="1"/>
          </p:cNvGrpSpPr>
          <p:nvPr/>
        </p:nvGrpSpPr>
        <p:grpSpPr>
          <a:xfrm>
            <a:off x="4776788" y="2219325"/>
            <a:ext cx="3778250" cy="3648074"/>
            <a:chOff x="4854575" y="457200"/>
            <a:chExt cx="3778250" cy="3648074"/>
          </a:xfrm>
        </p:grpSpPr>
        <p:pic>
          <p:nvPicPr>
            <p:cNvPr id="3" name="Image 2" descr="Sarah Quara EC"/>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4854575" y="4572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854575" y="2984499"/>
              <a:ext cx="3778250" cy="1120775"/>
            </a:xfrm>
            <a:prstGeom prst="rect">
              <a:avLst/>
            </a:prstGeom>
            <a:noFill/>
            <a:ln>
              <a:noFill/>
            </a:ln>
          </p:spPr>
          <p:txBody>
            <a:bodyPr anchor="ctr">
              <a:normAutofit/>
            </a:bodyPr>
            <a:lstStyle/>
            <a:p>
              <a:pPr algn="ctr"/>
              <a:r>
                <a:rPr lang="fr-CA" sz="1200" dirty="0" smtClean="0"/>
                <a:t>Sarah </a:t>
              </a:r>
              <a:r>
                <a:rPr lang="fr-CA" sz="1200" dirty="0" err="1" smtClean="0"/>
                <a:t>Angiyou</a:t>
              </a:r>
              <a:r>
                <a:rPr lang="fr-CA" sz="1200" dirty="0" smtClean="0"/>
                <a:t> </a:t>
              </a:r>
              <a:br>
                <a:rPr lang="fr-CA" sz="1200" dirty="0" smtClean="0"/>
              </a:br>
              <a:r>
                <a:rPr lang="fr-CA" sz="1200" dirty="0" smtClean="0"/>
                <a:t>(Puvirnituq </a:t>
              </a:r>
              <a:r>
                <a:rPr lang="fr-CA" sz="1200" dirty="0" err="1" smtClean="0"/>
                <a:t>co</a:t>
              </a:r>
              <a:r>
                <a:rPr lang="fr-CA" sz="1200" dirty="0" smtClean="0"/>
                <a:t>-management group </a:t>
              </a:r>
              <a:r>
                <a:rPr lang="fr-CA" sz="1200" dirty="0" err="1" smtClean="0"/>
                <a:t>member</a:t>
              </a:r>
              <a:r>
                <a:rPr lang="fr-CA" sz="1200" dirty="0" smtClean="0"/>
                <a:t>)</a:t>
              </a:r>
            </a:p>
            <a:p>
              <a:pPr algn="ctr"/>
              <a:r>
                <a:rPr lang="en-CA" sz="1200" dirty="0" err="1" smtClean="0"/>
                <a:t>Quara</a:t>
              </a:r>
              <a:r>
                <a:rPr lang="en-CA" sz="1200" dirty="0" smtClean="0"/>
                <a:t> Sarah </a:t>
              </a:r>
              <a:r>
                <a:rPr lang="en-CA" sz="1200" dirty="0" err="1" smtClean="0"/>
                <a:t>Amamatuak</a:t>
              </a:r>
              <a:r>
                <a:rPr lang="en-CA" sz="1200" dirty="0" smtClean="0"/>
                <a:t> </a:t>
              </a:r>
              <a:br>
                <a:rPr lang="en-CA" sz="1200" dirty="0" smtClean="0"/>
              </a:br>
              <a:r>
                <a:rPr lang="en-CA" sz="1200" dirty="0" smtClean="0"/>
                <a:t>(education committee Puvirnituq) </a:t>
              </a:r>
              <a:endParaRPr lang="en-CA" sz="1200" dirty="0"/>
            </a:p>
          </p:txBody>
        </p:sp>
      </p:grpSp>
      <p:grpSp>
        <p:nvGrpSpPr>
          <p:cNvPr id="5" name="Groupe 4"/>
          <p:cNvGrpSpPr>
            <a:grpSpLocks noGrp="1" noUngrp="1" noChangeAspect="1"/>
          </p:cNvGrpSpPr>
          <p:nvPr/>
        </p:nvGrpSpPr>
        <p:grpSpPr>
          <a:xfrm>
            <a:off x="530225" y="552450"/>
            <a:ext cx="3778250" cy="3314700"/>
            <a:chOff x="4854575" y="457200"/>
            <a:chExt cx="3778250" cy="3314700"/>
          </a:xfrm>
        </p:grpSpPr>
        <p:pic>
          <p:nvPicPr>
            <p:cNvPr id="6" name="Image 5" descr="Maires"/>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4854575" y="4572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4854575" y="2984499"/>
              <a:ext cx="3778250" cy="787401"/>
            </a:xfrm>
            <a:prstGeom prst="rect">
              <a:avLst/>
            </a:prstGeom>
            <a:noFill/>
            <a:ln>
              <a:noFill/>
            </a:ln>
          </p:spPr>
          <p:txBody>
            <a:bodyPr anchor="ctr">
              <a:normAutofit/>
            </a:bodyPr>
            <a:lstStyle/>
            <a:p>
              <a:r>
                <a:rPr lang="fr-CA" sz="1200" dirty="0" smtClean="0"/>
                <a:t>    Pierre Corbeil	Lucy </a:t>
              </a:r>
              <a:r>
                <a:rPr lang="fr-CA" sz="1200" dirty="0" err="1"/>
                <a:t>Qalingo</a:t>
              </a:r>
              <a:r>
                <a:rPr lang="fr-CA" sz="1200" dirty="0"/>
                <a:t> </a:t>
              </a:r>
            </a:p>
            <a:p>
              <a:r>
                <a:rPr lang="fr-CA" sz="1200" dirty="0" smtClean="0"/>
                <a:t>    Mayor of Val-d’Or </a:t>
              </a:r>
              <a:r>
                <a:rPr lang="fr-CA" sz="1200" dirty="0"/>
                <a:t>	Mayor of </a:t>
              </a:r>
              <a:r>
                <a:rPr lang="fr-CA" sz="1200" dirty="0" smtClean="0"/>
                <a:t>Puvirnituq</a:t>
              </a:r>
              <a:endParaRPr lang="fr-CA" sz="1200" dirty="0"/>
            </a:p>
          </p:txBody>
        </p:sp>
      </p:grpSp>
      <p:sp>
        <p:nvSpPr>
          <p:cNvPr id="8"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1050" dirty="0" smtClean="0">
                <a:solidFill>
                  <a:schemeClr val="bg1"/>
                </a:solidFill>
              </a:rPr>
              <a:t>13</a:t>
            </a:r>
            <a:endParaRPr lang="fr-CA" sz="1050" dirty="0">
              <a:solidFill>
                <a:schemeClr val="bg1"/>
              </a:solidFill>
            </a:endParaRPr>
          </a:p>
        </p:txBody>
      </p:sp>
    </p:spTree>
    <p:extLst>
      <p:ext uri="{BB962C8B-B14F-4D97-AF65-F5344CB8AC3E}">
        <p14:creationId xmlns:p14="http://schemas.microsoft.com/office/powerpoint/2010/main" val="2805861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2544762"/>
          </a:xfrm>
          <a:solidFill>
            <a:schemeClr val="bg1"/>
          </a:solidFill>
        </p:spPr>
        <p:txBody>
          <a:bodyPr/>
          <a:lstStyle/>
          <a:p>
            <a:pPr algn="ctr">
              <a:tabLst>
                <a:tab pos="3771900" algn="ctr"/>
                <a:tab pos="7800975" algn="r"/>
              </a:tabLst>
            </a:pPr>
            <a:r>
              <a:rPr lang="fr-CA" dirty="0" err="1" smtClean="0">
                <a:latin typeface="Britannic Bold" panose="020B0903060703020204" pitchFamily="34" charset="0"/>
              </a:rPr>
              <a:t>Thank</a:t>
            </a:r>
            <a:r>
              <a:rPr lang="fr-CA" dirty="0" smtClean="0">
                <a:latin typeface="Britannic Bold" panose="020B0903060703020204" pitchFamily="34" charset="0"/>
              </a:rPr>
              <a:t> </a:t>
            </a:r>
            <a:r>
              <a:rPr lang="fr-CA" dirty="0" err="1" smtClean="0">
                <a:latin typeface="Britannic Bold" panose="020B0903060703020204" pitchFamily="34" charset="0"/>
              </a:rPr>
              <a:t>you</a:t>
            </a:r>
            <a:r>
              <a:rPr lang="fr-CA" dirty="0" smtClean="0">
                <a:latin typeface="Britannic Bold" panose="020B0903060703020204" pitchFamily="34" charset="0"/>
              </a:rPr>
              <a:t>! 	               </a:t>
            </a:r>
            <a:r>
              <a:rPr lang="fr-CA" dirty="0" err="1" smtClean="0">
                <a:solidFill>
                  <a:srgbClr val="0070C0"/>
                </a:solidFill>
                <a:latin typeface="Britannic Bold" panose="020B0903060703020204" pitchFamily="34" charset="0"/>
              </a:rPr>
              <a:t>Nakurmiik</a:t>
            </a:r>
            <a:r>
              <a:rPr lang="fr-CA" dirty="0" smtClean="0">
                <a:solidFill>
                  <a:srgbClr val="0070C0"/>
                </a:solidFill>
                <a:latin typeface="Britannic Bold" panose="020B0903060703020204" pitchFamily="34" charset="0"/>
              </a:rPr>
              <a:t>!</a:t>
            </a:r>
            <a:br>
              <a:rPr lang="fr-CA" dirty="0" smtClean="0">
                <a:solidFill>
                  <a:srgbClr val="0070C0"/>
                </a:solidFill>
                <a:latin typeface="Britannic Bold" panose="020B0903060703020204" pitchFamily="34" charset="0"/>
              </a:rPr>
            </a:br>
            <a:r>
              <a:rPr lang="fr-CA" dirty="0" smtClean="0">
                <a:solidFill>
                  <a:srgbClr val="0070C0"/>
                </a:solidFill>
                <a:latin typeface="Britannic Bold" panose="020B0903060703020204" pitchFamily="34" charset="0"/>
              </a:rPr>
              <a:t/>
            </a:r>
            <a:br>
              <a:rPr lang="fr-CA" dirty="0" smtClean="0">
                <a:solidFill>
                  <a:srgbClr val="0070C0"/>
                </a:solidFill>
                <a:latin typeface="Britannic Bold" panose="020B0903060703020204" pitchFamily="34" charset="0"/>
              </a:rPr>
            </a:br>
            <a:r>
              <a:rPr lang="fr-CA" dirty="0">
                <a:solidFill>
                  <a:srgbClr val="0070C0"/>
                </a:solidFill>
                <a:latin typeface="Britannic Bold" panose="020B0903060703020204" pitchFamily="34" charset="0"/>
              </a:rPr>
              <a:t/>
            </a:r>
            <a:br>
              <a:rPr lang="fr-CA" dirty="0">
                <a:solidFill>
                  <a:srgbClr val="0070C0"/>
                </a:solidFill>
                <a:latin typeface="Britannic Bold" panose="020B0903060703020204" pitchFamily="34" charset="0"/>
              </a:rPr>
            </a:br>
            <a:endParaRPr lang="fr-CA" dirty="0">
              <a:solidFill>
                <a:srgbClr val="0070C0"/>
              </a:solidFill>
              <a:latin typeface="Britannic Bold" panose="020B0903060703020204" pitchFamily="34" charset="0"/>
            </a:endParaRPr>
          </a:p>
        </p:txBody>
      </p:sp>
      <p:sp>
        <p:nvSpPr>
          <p:cNvPr id="3" name="Espace réservé du contenu 2"/>
          <p:cNvSpPr>
            <a:spLocks noGrp="1"/>
          </p:cNvSpPr>
          <p:nvPr>
            <p:ph idx="1"/>
          </p:nvPr>
        </p:nvSpPr>
        <p:spPr>
          <a:xfrm>
            <a:off x="457200" y="2641600"/>
            <a:ext cx="8229600" cy="3340100"/>
          </a:xfrm>
          <a:solidFill>
            <a:schemeClr val="bg1"/>
          </a:solidFill>
        </p:spPr>
        <p:txBody>
          <a:bodyPr>
            <a:normAutofit fontScale="92500" lnSpcReduction="10000"/>
          </a:bodyPr>
          <a:lstStyle/>
          <a:p>
            <a:pPr marL="0" indent="0" algn="ctr">
              <a:buNone/>
            </a:pPr>
            <a:endParaRPr lang="fr-CA" sz="3100" dirty="0" smtClean="0">
              <a:latin typeface="Britannic Bold" panose="020B0903060703020204" pitchFamily="34" charset="0"/>
            </a:endParaRPr>
          </a:p>
          <a:p>
            <a:pPr marL="0" indent="0" algn="ctr">
              <a:buNone/>
            </a:pPr>
            <a:endParaRPr lang="fr-CA" sz="3100" dirty="0" smtClean="0">
              <a:latin typeface="Britannic Bold" panose="020B0903060703020204" pitchFamily="34" charset="0"/>
            </a:endParaRPr>
          </a:p>
          <a:p>
            <a:pPr marL="0" indent="0" algn="ctr">
              <a:buNone/>
            </a:pPr>
            <a:endParaRPr lang="fr-CA" sz="3100" dirty="0" smtClean="0">
              <a:latin typeface="Britannic Bold" panose="020B0903060703020204" pitchFamily="34" charset="0"/>
            </a:endParaRPr>
          </a:p>
          <a:p>
            <a:pPr marL="0" indent="0" algn="ctr">
              <a:buNone/>
            </a:pPr>
            <a:endParaRPr lang="fr-CA" sz="3100" dirty="0">
              <a:latin typeface="Britannic Bold" panose="020B0903060703020204" pitchFamily="34" charset="0"/>
            </a:endParaRPr>
          </a:p>
          <a:p>
            <a:pPr marL="0" indent="0" algn="ctr">
              <a:buNone/>
            </a:pPr>
            <a:endParaRPr lang="fr-CA" sz="2200" dirty="0">
              <a:latin typeface="Britannic Bold" panose="020B0903060703020204" pitchFamily="34" charset="0"/>
            </a:endParaRPr>
          </a:p>
          <a:p>
            <a:pPr marL="0" indent="0" algn="ctr">
              <a:buNone/>
            </a:pPr>
            <a:r>
              <a:rPr lang="fr-CA" sz="2900" dirty="0" err="1" smtClean="0">
                <a:latin typeface="Britannic Bold" panose="020B0903060703020204" pitchFamily="34" charset="0"/>
              </a:rPr>
              <a:t>We</a:t>
            </a:r>
            <a:r>
              <a:rPr lang="fr-CA" sz="2900" dirty="0" smtClean="0">
                <a:latin typeface="Britannic Bold" panose="020B0903060703020204" pitchFamily="34" charset="0"/>
              </a:rPr>
              <a:t> </a:t>
            </a:r>
            <a:r>
              <a:rPr lang="fr-CA" sz="2900" dirty="0" err="1" smtClean="0">
                <a:latin typeface="Britannic Bold" panose="020B0903060703020204" pitchFamily="34" charset="0"/>
              </a:rPr>
              <a:t>would</a:t>
            </a:r>
            <a:r>
              <a:rPr lang="fr-CA" sz="2900" dirty="0" smtClean="0">
                <a:latin typeface="Britannic Bold" panose="020B0903060703020204" pitchFamily="34" charset="0"/>
              </a:rPr>
              <a:t> </a:t>
            </a:r>
            <a:r>
              <a:rPr lang="fr-CA" sz="2900" dirty="0" err="1" smtClean="0">
                <a:latin typeface="Britannic Bold" panose="020B0903060703020204" pitchFamily="34" charset="0"/>
              </a:rPr>
              <a:t>like</a:t>
            </a:r>
            <a:r>
              <a:rPr lang="fr-CA" sz="2900" dirty="0" smtClean="0">
                <a:latin typeface="Britannic Bold" panose="020B0903060703020204" pitchFamily="34" charset="0"/>
              </a:rPr>
              <a:t> to </a:t>
            </a:r>
            <a:r>
              <a:rPr lang="fr-CA" sz="2900" dirty="0" err="1" smtClean="0">
                <a:latin typeface="Britannic Bold" panose="020B0903060703020204" pitchFamily="34" charset="0"/>
              </a:rPr>
              <a:t>thank</a:t>
            </a:r>
            <a:r>
              <a:rPr lang="fr-CA" sz="2900" dirty="0" smtClean="0">
                <a:latin typeface="Britannic Bold" panose="020B0903060703020204" pitchFamily="34" charset="0"/>
              </a:rPr>
              <a:t> </a:t>
            </a:r>
            <a:r>
              <a:rPr lang="fr-CA" sz="2900" dirty="0" err="1" smtClean="0">
                <a:latin typeface="Britannic Bold" panose="020B0903060703020204" pitchFamily="34" charset="0"/>
              </a:rPr>
              <a:t>you</a:t>
            </a:r>
            <a:r>
              <a:rPr lang="fr-CA" sz="2900" dirty="0" smtClean="0">
                <a:latin typeface="Britannic Bold" panose="020B0903060703020204" pitchFamily="34" charset="0"/>
              </a:rPr>
              <a:t> </a:t>
            </a:r>
            <a:r>
              <a:rPr lang="fr-CA" sz="2900" dirty="0" err="1" smtClean="0">
                <a:latin typeface="Britannic Bold" panose="020B0903060703020204" pitchFamily="34" charset="0"/>
              </a:rPr>
              <a:t>our</a:t>
            </a:r>
            <a:r>
              <a:rPr lang="fr-CA" sz="2900" dirty="0" smtClean="0">
                <a:latin typeface="Britannic Bold" panose="020B0903060703020204" pitchFamily="34" charset="0"/>
              </a:rPr>
              <a:t> </a:t>
            </a:r>
            <a:r>
              <a:rPr lang="fr-CA" sz="2900" dirty="0" err="1" smtClean="0">
                <a:latin typeface="Britannic Bold" panose="020B0903060703020204" pitchFamily="34" charset="0"/>
              </a:rPr>
              <a:t>partners</a:t>
            </a:r>
            <a:r>
              <a:rPr lang="fr-CA" sz="2900" dirty="0" smtClean="0">
                <a:latin typeface="Britannic Bold" panose="020B0903060703020204" pitchFamily="34" charset="0"/>
              </a:rPr>
              <a:t> </a:t>
            </a:r>
            <a:br>
              <a:rPr lang="fr-CA" sz="2900" dirty="0" smtClean="0">
                <a:latin typeface="Britannic Bold" panose="020B0903060703020204" pitchFamily="34" charset="0"/>
              </a:rPr>
            </a:br>
            <a:r>
              <a:rPr lang="en-US" sz="2900" dirty="0" smtClean="0">
                <a:latin typeface="Britannic Bold" panose="020B0903060703020204" pitchFamily="34" charset="0"/>
              </a:rPr>
              <a:t>who </a:t>
            </a:r>
            <a:r>
              <a:rPr lang="en-US" sz="2900" dirty="0">
                <a:latin typeface="Britannic Bold" panose="020B0903060703020204" pitchFamily="34" charset="0"/>
              </a:rPr>
              <a:t>made this event possible</a:t>
            </a:r>
            <a:r>
              <a:rPr lang="en-US" sz="2900" dirty="0" smtClean="0">
                <a:latin typeface="Britannic Bold" panose="020B0903060703020204" pitchFamily="34" charset="0"/>
              </a:rPr>
              <a:t>!</a:t>
            </a:r>
          </a:p>
          <a:p>
            <a:pPr marL="0" indent="0">
              <a:buNone/>
            </a:pPr>
            <a:endParaRPr lang="en-US" dirty="0"/>
          </a:p>
          <a:p>
            <a:pPr marL="0" indent="0">
              <a:buNone/>
            </a:pPr>
            <a:endParaRPr lang="fr-CA"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454" y="1420712"/>
            <a:ext cx="2793492" cy="902208"/>
          </a:xfrm>
          <a:prstGeom prst="rect">
            <a:avLst/>
          </a:prstGeom>
        </p:spPr>
      </p:pic>
      <p:pic>
        <p:nvPicPr>
          <p:cNvPr id="1026" name="Picture 2" descr="RÃ©sultats de recherche d'images pour Â«Â logo kativikÂ 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441196"/>
            <a:ext cx="3070393" cy="86124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186159" y="2662084"/>
            <a:ext cx="2771682" cy="2070100"/>
          </a:xfrm>
          <a:prstGeom prst="rect">
            <a:avLst/>
          </a:prstGeom>
          <a:solidFill>
            <a:schemeClr val="bg1">
              <a:lumMod val="85000"/>
              <a:alpha val="16000"/>
            </a:schemeClr>
          </a:solidFill>
          <a:effectLst>
            <a:softEdge rad="127000"/>
          </a:effectLst>
        </p:spPr>
      </p:pic>
    </p:spTree>
    <p:extLst>
      <p:ext uri="{BB962C8B-B14F-4D97-AF65-F5344CB8AC3E}">
        <p14:creationId xmlns:p14="http://schemas.microsoft.com/office/powerpoint/2010/main" val="2316172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81264" y="3402932"/>
            <a:ext cx="4243136" cy="2509586"/>
          </a:xfrm>
        </p:spPr>
        <p:txBody>
          <a:bodyPr>
            <a:normAutofit fontScale="85000" lnSpcReduction="10000"/>
          </a:bodyPr>
          <a:lstStyle/>
          <a:p>
            <a:pPr algn="l"/>
            <a:r>
              <a:rPr lang="en-CA" b="1" dirty="0" smtClean="0">
                <a:solidFill>
                  <a:schemeClr val="tx1"/>
                </a:solidFill>
              </a:rPr>
              <a:t>Recipients</a:t>
            </a:r>
          </a:p>
          <a:p>
            <a:pPr algn="l"/>
            <a:r>
              <a:rPr lang="fr-CA" dirty="0" smtClean="0"/>
              <a:t>Gérald McKenzie</a:t>
            </a:r>
          </a:p>
          <a:p>
            <a:pPr algn="l"/>
            <a:r>
              <a:rPr lang="fr-CA" dirty="0" smtClean="0"/>
              <a:t>Gisèle Maheux</a:t>
            </a:r>
          </a:p>
          <a:p>
            <a:pPr algn="l"/>
            <a:r>
              <a:rPr lang="fr-CA" dirty="0" err="1" smtClean="0"/>
              <a:t>Aipilie</a:t>
            </a:r>
            <a:r>
              <a:rPr lang="fr-CA" dirty="0" smtClean="0"/>
              <a:t> Kenuajuak</a:t>
            </a:r>
          </a:p>
          <a:p>
            <a:pPr algn="l"/>
            <a:r>
              <a:rPr lang="fr-CA" dirty="0" err="1" smtClean="0"/>
              <a:t>Jani</a:t>
            </a:r>
            <a:r>
              <a:rPr lang="fr-CA" dirty="0" smtClean="0"/>
              <a:t> Mangiuk</a:t>
            </a:r>
          </a:p>
          <a:p>
            <a:pPr algn="l"/>
            <a:r>
              <a:rPr lang="fr-CA" dirty="0" err="1"/>
              <a:t>Tiili</a:t>
            </a:r>
            <a:r>
              <a:rPr lang="fr-CA" dirty="0"/>
              <a:t> </a:t>
            </a:r>
            <a:r>
              <a:rPr lang="fr-CA" dirty="0" smtClean="0"/>
              <a:t>Alasuak (2</a:t>
            </a:r>
            <a:r>
              <a:rPr lang="fr-CA" baseline="30000" dirty="0" smtClean="0"/>
              <a:t>nd</a:t>
            </a:r>
            <a:r>
              <a:rPr lang="fr-CA" dirty="0" smtClean="0"/>
              <a:t> </a:t>
            </a:r>
            <a:r>
              <a:rPr lang="fr-CA" dirty="0" err="1" smtClean="0"/>
              <a:t>picture</a:t>
            </a:r>
            <a:r>
              <a:rPr lang="fr-CA" dirty="0" smtClean="0"/>
              <a:t>, </a:t>
            </a:r>
            <a:r>
              <a:rPr lang="fr-CA" dirty="0" err="1" smtClean="0"/>
              <a:t>photographer</a:t>
            </a:r>
            <a:r>
              <a:rPr lang="fr-CA" dirty="0" smtClean="0"/>
              <a:t> Sarah </a:t>
            </a:r>
            <a:r>
              <a:rPr lang="fr-CA" dirty="0" err="1" smtClean="0"/>
              <a:t>Angiyou</a:t>
            </a:r>
            <a:r>
              <a:rPr lang="fr-CA" dirty="0" smtClean="0"/>
              <a:t>)</a:t>
            </a:r>
          </a:p>
          <a:p>
            <a:pPr algn="l"/>
            <a:endParaRPr lang="fr-CA" dirty="0"/>
          </a:p>
          <a:p>
            <a:pPr algn="l"/>
            <a:r>
              <a:rPr lang="fr-CA" dirty="0" smtClean="0"/>
              <a:t>Manon Champagne (</a:t>
            </a:r>
            <a:r>
              <a:rPr lang="en-US" dirty="0" smtClean="0">
                <a:solidFill>
                  <a:schemeClr val="tx1"/>
                </a:solidFill>
              </a:rPr>
              <a:t>vice-president</a:t>
            </a:r>
            <a:r>
              <a:rPr lang="en-US" dirty="0">
                <a:solidFill>
                  <a:schemeClr val="tx1"/>
                </a:solidFill>
              </a:rPr>
              <a:t>, </a:t>
            </a:r>
            <a:r>
              <a:rPr lang="en-US" dirty="0" smtClean="0">
                <a:solidFill>
                  <a:schemeClr val="tx1"/>
                </a:solidFill>
              </a:rPr>
              <a:t>teaching</a:t>
            </a:r>
            <a:r>
              <a:rPr lang="en-US" dirty="0">
                <a:solidFill>
                  <a:schemeClr val="tx1"/>
                </a:solidFill>
              </a:rPr>
              <a:t>, </a:t>
            </a:r>
            <a:r>
              <a:rPr lang="en-US" dirty="0" smtClean="0">
                <a:solidFill>
                  <a:schemeClr val="tx1"/>
                </a:solidFill>
              </a:rPr>
              <a:t>research </a:t>
            </a:r>
            <a:r>
              <a:rPr lang="en-US" dirty="0">
                <a:solidFill>
                  <a:schemeClr val="tx1"/>
                </a:solidFill>
              </a:rPr>
              <a:t>and </a:t>
            </a:r>
            <a:r>
              <a:rPr lang="en-US" dirty="0" smtClean="0">
                <a:solidFill>
                  <a:schemeClr val="tx1"/>
                </a:solidFill>
              </a:rPr>
              <a:t>creation </a:t>
            </a:r>
            <a:r>
              <a:rPr lang="fr-CA" dirty="0" smtClean="0">
                <a:solidFill>
                  <a:schemeClr val="tx1"/>
                </a:solidFill>
              </a:rPr>
              <a:t>- UQAT)</a:t>
            </a:r>
          </a:p>
          <a:p>
            <a:pPr algn="l"/>
            <a:endParaRPr lang="fr-CA" dirty="0"/>
          </a:p>
        </p:txBody>
      </p:sp>
      <p:grpSp>
        <p:nvGrpSpPr>
          <p:cNvPr id="6" name="Groupe 5"/>
          <p:cNvGrpSpPr>
            <a:grpSpLocks noGrp="1" noUngrp="1" noChangeAspect="1"/>
          </p:cNvGrpSpPr>
          <p:nvPr/>
        </p:nvGrpSpPr>
        <p:grpSpPr>
          <a:xfrm>
            <a:off x="481264" y="366964"/>
            <a:ext cx="4830555" cy="3287461"/>
            <a:chOff x="4686300" y="3578225"/>
            <a:chExt cx="4114800" cy="2800350"/>
          </a:xfrm>
        </p:grpSpPr>
        <p:pic>
          <p:nvPicPr>
            <p:cNvPr id="7" name="Image 6" descr="Les médaillés et leurs médailles"/>
            <p:cNvPicPr>
              <a:picLocks noRot="1" noChangeAspect="1" noMove="1" noResize="1"/>
            </p:cNvPicPr>
            <p:nvPr isPhoto="1"/>
          </p:nvPicPr>
          <p:blipFill>
            <a:blip r:embed="rId2" cstate="print">
              <a:lum/>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686300" y="3578225"/>
              <a:ext cx="4114800" cy="244475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686300" y="6035675"/>
              <a:ext cx="4114800" cy="342900"/>
            </a:xfrm>
            <a:prstGeom prst="rect">
              <a:avLst/>
            </a:prstGeom>
            <a:noFill/>
            <a:ln>
              <a:noFill/>
            </a:ln>
          </p:spPr>
          <p:txBody>
            <a:bodyPr anchor="ctr">
              <a:normAutofit/>
            </a:bodyPr>
            <a:lstStyle/>
            <a:p>
              <a:pPr algn="ctr"/>
              <a:endParaRPr lang="fr-CA" sz="1600" dirty="0"/>
            </a:p>
          </p:txBody>
        </p:sp>
      </p:gr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004154"/>
            <a:ext cx="3899482" cy="2908364"/>
          </a:xfrm>
          <a:prstGeom prst="rect">
            <a:avLst/>
          </a:prstGeom>
          <a:ln>
            <a:noFill/>
          </a:ln>
          <a:effectLst>
            <a:outerShdw blurRad="292100" dist="139700" dir="2700000" algn="tl" rotWithShape="0">
              <a:srgbClr val="333333">
                <a:alpha val="65000"/>
              </a:srgbClr>
            </a:outerShdw>
          </a:effectLst>
        </p:spPr>
      </p:pic>
      <p:sp>
        <p:nvSpPr>
          <p:cNvPr id="2" name="Espace réservé du numéro de diapositive 1"/>
          <p:cNvSpPr>
            <a:spLocks noGrp="1"/>
          </p:cNvSpPr>
          <p:nvPr>
            <p:ph type="sldNum" sz="quarter" idx="12"/>
          </p:nvPr>
        </p:nvSpPr>
        <p:spPr/>
        <p:txBody>
          <a:bodyPr/>
          <a:lstStyle/>
          <a:p>
            <a:fld id="{B73B485E-A886-4C19-8A33-F1FED107E6FC}" type="slidenum">
              <a:rPr lang="fr-CA" smtClean="0">
                <a:solidFill>
                  <a:schemeClr val="bg1"/>
                </a:solidFill>
              </a:rPr>
              <a:t>2</a:t>
            </a:fld>
            <a:endParaRPr lang="fr-CA" dirty="0">
              <a:solidFill>
                <a:schemeClr val="bg1"/>
              </a:solidFill>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0901" y="878738"/>
            <a:ext cx="1527715" cy="1409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01690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28600" y="433639"/>
            <a:ext cx="8650705" cy="5594182"/>
          </a:xfrm>
        </p:spPr>
        <p:txBody>
          <a:bodyPr>
            <a:normAutofit/>
          </a:bodyPr>
          <a:lstStyle/>
          <a:p>
            <a:pPr algn="just"/>
            <a:r>
              <a:rPr lang="en-CA" dirty="0"/>
              <a:t>UQAT honoured </a:t>
            </a:r>
            <a:r>
              <a:rPr lang="en-CA" b="1" dirty="0" err="1"/>
              <a:t>Tiili</a:t>
            </a:r>
            <a:r>
              <a:rPr lang="en-CA" b="1" dirty="0"/>
              <a:t> Alasuak (Puvirnituq), </a:t>
            </a:r>
            <a:r>
              <a:rPr lang="en-CA" b="1" dirty="0" err="1"/>
              <a:t>Aipilie</a:t>
            </a:r>
            <a:r>
              <a:rPr lang="en-CA" b="1" dirty="0"/>
              <a:t> Kenuajuak (Puvirnituq), </a:t>
            </a:r>
            <a:r>
              <a:rPr lang="en-CA" b="1" dirty="0" err="1"/>
              <a:t>Jani</a:t>
            </a:r>
            <a:r>
              <a:rPr lang="en-CA" b="1" dirty="0"/>
              <a:t> Mangiuk (Ivujivik), </a:t>
            </a:r>
            <a:r>
              <a:rPr lang="en-CA" b="1" dirty="0" err="1"/>
              <a:t>Gérald</a:t>
            </a:r>
            <a:r>
              <a:rPr lang="en-CA" b="1" dirty="0"/>
              <a:t> McKenzie (Montreal),</a:t>
            </a:r>
            <a:r>
              <a:rPr lang="en-CA" dirty="0"/>
              <a:t> and </a:t>
            </a:r>
            <a:r>
              <a:rPr lang="en-CA" b="1" dirty="0"/>
              <a:t>Gisèle Maheux (UQAT). </a:t>
            </a:r>
            <a:endParaRPr lang="en-CA" b="1" dirty="0" smtClean="0"/>
          </a:p>
          <a:p>
            <a:pPr algn="just"/>
            <a:endParaRPr lang="en-CA" sz="1600" dirty="0" smtClean="0"/>
          </a:p>
          <a:p>
            <a:pPr algn="just"/>
            <a:r>
              <a:rPr lang="en-CA" sz="1700" dirty="0" smtClean="0"/>
              <a:t>These </a:t>
            </a:r>
            <a:r>
              <a:rPr lang="en-CA" sz="1700" dirty="0"/>
              <a:t>people were key players in developing one of the first partnerships between UQAT and Indigenous peoples, a partnership established in 1984, soon after UQAT’s creation in 1983. Together, through their openness, willpower, vision, and actions, these players not only empowered communities to take control of education but also helped to define and implement a unique model of partnership that puts community needs at the centre of processes for training, development, and research. </a:t>
            </a:r>
            <a:endParaRPr lang="en-CA" sz="1700" dirty="0" smtClean="0"/>
          </a:p>
          <a:p>
            <a:pPr algn="just"/>
            <a:endParaRPr lang="fr-CA" sz="1700" dirty="0"/>
          </a:p>
          <a:p>
            <a:pPr algn="just"/>
            <a:r>
              <a:rPr lang="en-CA" sz="1700" b="1" dirty="0" smtClean="0"/>
              <a:t>An </a:t>
            </a:r>
            <a:r>
              <a:rPr lang="en-CA" sz="1700" b="1" dirty="0"/>
              <a:t>unprecedented approach with big benefits</a:t>
            </a:r>
            <a:endParaRPr lang="fr-CA" sz="1700" dirty="0"/>
          </a:p>
          <a:p>
            <a:pPr algn="just"/>
            <a:r>
              <a:rPr lang="en-US" sz="1700" dirty="0"/>
              <a:t>From the outset a co-management committee, made up of Inuit educational leaders and university trainers from UQAT, was set up for the projects. With regard to Inuit teacher training, the partnership has helped to develop and implement three certificate programs for those Inuit teachers who are already teaching. These programs, available since 1987, are the certificate in preschool and primary school teaching in a northern environment, the certificate in preschool and primary school teaching in a northern environment II, and the certificate in development of teaching practice in a northern environment. All three programs are funded by Kativik Ilisarniliriniq. </a:t>
            </a:r>
            <a:endParaRPr lang="fr-CA" sz="1700" dirty="0"/>
          </a:p>
        </p:txBody>
      </p:sp>
      <p:sp>
        <p:nvSpPr>
          <p:cNvPr id="2" name="Espace réservé du numéro de diapositive 1"/>
          <p:cNvSpPr>
            <a:spLocks noGrp="1"/>
          </p:cNvSpPr>
          <p:nvPr>
            <p:ph type="sldNum" sz="quarter" idx="12"/>
          </p:nvPr>
        </p:nvSpPr>
        <p:spPr/>
        <p:txBody>
          <a:bodyPr/>
          <a:lstStyle/>
          <a:p>
            <a:fld id="{B73B485E-A886-4C19-8A33-F1FED107E6FC}" type="slidenum">
              <a:rPr lang="fr-CA" smtClean="0">
                <a:solidFill>
                  <a:schemeClr val="bg1"/>
                </a:solidFill>
              </a:rPr>
              <a:t>3</a:t>
            </a:fld>
            <a:endParaRPr lang="fr-CA" dirty="0">
              <a:solidFill>
                <a:schemeClr val="bg1"/>
              </a:solidFill>
            </a:endParaRPr>
          </a:p>
        </p:txBody>
      </p:sp>
    </p:spTree>
    <p:extLst>
      <p:ext uri="{BB962C8B-B14F-4D97-AF65-F5344CB8AC3E}">
        <p14:creationId xmlns:p14="http://schemas.microsoft.com/office/powerpoint/2010/main" val="4244641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4823" y="329406"/>
            <a:ext cx="6484324" cy="387100"/>
          </a:xfrm>
          <a:solidFill>
            <a:schemeClr val="tx1">
              <a:lumMod val="65000"/>
              <a:lumOff val="35000"/>
            </a:schemeClr>
          </a:solidFill>
        </p:spPr>
        <p:txBody>
          <a:bodyPr>
            <a:normAutofit/>
          </a:bodyPr>
          <a:lstStyle/>
          <a:p>
            <a:r>
              <a:rPr lang="fr-CA" dirty="0" err="1">
                <a:solidFill>
                  <a:schemeClr val="bg1"/>
                </a:solidFill>
              </a:rPr>
              <a:t>Tiili</a:t>
            </a:r>
            <a:r>
              <a:rPr lang="fr-CA" dirty="0">
                <a:solidFill>
                  <a:schemeClr val="bg1"/>
                </a:solidFill>
              </a:rPr>
              <a:t> Alasuak </a:t>
            </a:r>
          </a:p>
        </p:txBody>
      </p:sp>
      <p:sp>
        <p:nvSpPr>
          <p:cNvPr id="4" name="Espace réservé du texte 3"/>
          <p:cNvSpPr>
            <a:spLocks noGrp="1"/>
          </p:cNvSpPr>
          <p:nvPr>
            <p:ph type="body" sz="half" idx="2"/>
          </p:nvPr>
        </p:nvSpPr>
        <p:spPr>
          <a:xfrm>
            <a:off x="2334823" y="716504"/>
            <a:ext cx="6484324" cy="5106779"/>
          </a:xfrm>
        </p:spPr>
        <p:txBody>
          <a:bodyPr>
            <a:noAutofit/>
          </a:bodyPr>
          <a:lstStyle/>
          <a:p>
            <a:pPr algn="just"/>
            <a:r>
              <a:rPr lang="en-CA" sz="1700" dirty="0" err="1" smtClean="0"/>
              <a:t>Tiili</a:t>
            </a:r>
            <a:r>
              <a:rPr lang="en-CA" sz="1700" dirty="0" smtClean="0"/>
              <a:t> </a:t>
            </a:r>
            <a:r>
              <a:rPr lang="en-CA" sz="1700" dirty="0"/>
              <a:t>Alasuak began her work on the education committee of Puvirnituq back in the 1970s. She was a teacher at </a:t>
            </a:r>
            <a:r>
              <a:rPr lang="en-CA" sz="1700" dirty="0" err="1"/>
              <a:t>Iguarsivik</a:t>
            </a:r>
            <a:r>
              <a:rPr lang="en-CA" sz="1700" dirty="0"/>
              <a:t> School and then a pedagogical counselor from 1995 to 2008. She continued working as a pedagogical counselor at the new Ikaarvik School from 2008 to 2013. She sat on the co-management committee of the Comprehensive Educational Project until she retired in 2013. She was a key member. As a language specialist, she contributed to work on curricula in Inuktitut and on development of education vocabulary in Inuktitut. </a:t>
            </a:r>
            <a:r>
              <a:rPr lang="en-CA" sz="1700" dirty="0" err="1"/>
              <a:t>Tiili</a:t>
            </a:r>
            <a:r>
              <a:rPr lang="en-CA" sz="1700" dirty="0"/>
              <a:t> Alasuak also took part in Inuit teacher training by serving as a co-teacher with UQAT professors. In addition to this impressive record of involvement, she graduated from both of our university’s certificate programs for Preschool and Primary School Teaching in a Northern Environment. </a:t>
            </a:r>
            <a:r>
              <a:rPr lang="en-CA" sz="1700" dirty="0" err="1"/>
              <a:t>Tiili</a:t>
            </a:r>
            <a:r>
              <a:rPr lang="en-CA" sz="1700" dirty="0"/>
              <a:t> Alasuak has played a crucial role in giving direction to Inuit schools since the 1970s</a:t>
            </a:r>
            <a:r>
              <a:rPr lang="en-CA" sz="1700" dirty="0" smtClean="0"/>
              <a:t>.</a:t>
            </a:r>
            <a:endParaRPr lang="fr-CA" sz="1700" dirty="0"/>
          </a:p>
        </p:txBody>
      </p:sp>
      <p:pic>
        <p:nvPicPr>
          <p:cNvPr id="5" name="Espace réservé pour une image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78" r="278"/>
          <a:stretch>
            <a:fillRect/>
          </a:stretch>
        </p:blipFill>
        <p:spPr>
          <a:xfrm>
            <a:off x="245226" y="329406"/>
            <a:ext cx="1728259" cy="1296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7956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4823" y="329406"/>
            <a:ext cx="6484324" cy="387100"/>
          </a:xfrm>
          <a:solidFill>
            <a:schemeClr val="tx1">
              <a:lumMod val="65000"/>
              <a:lumOff val="35000"/>
            </a:schemeClr>
          </a:solidFill>
        </p:spPr>
        <p:txBody>
          <a:bodyPr>
            <a:normAutofit/>
          </a:bodyPr>
          <a:lstStyle/>
          <a:p>
            <a:r>
              <a:rPr lang="fr-CA" dirty="0" err="1">
                <a:solidFill>
                  <a:schemeClr val="bg1"/>
                </a:solidFill>
              </a:rPr>
              <a:t>Aipilie</a:t>
            </a:r>
            <a:r>
              <a:rPr lang="fr-CA" dirty="0"/>
              <a:t> </a:t>
            </a:r>
            <a:r>
              <a:rPr lang="fr-CA" dirty="0">
                <a:solidFill>
                  <a:schemeClr val="bg1"/>
                </a:solidFill>
              </a:rPr>
              <a:t>Kenuajuak</a:t>
            </a:r>
          </a:p>
        </p:txBody>
      </p:sp>
      <p:sp>
        <p:nvSpPr>
          <p:cNvPr id="4" name="Espace réservé du texte 3"/>
          <p:cNvSpPr>
            <a:spLocks noGrp="1"/>
          </p:cNvSpPr>
          <p:nvPr>
            <p:ph type="body" sz="half" idx="2"/>
          </p:nvPr>
        </p:nvSpPr>
        <p:spPr>
          <a:xfrm>
            <a:off x="2334823" y="716504"/>
            <a:ext cx="6484324" cy="5106779"/>
          </a:xfrm>
        </p:spPr>
        <p:txBody>
          <a:bodyPr>
            <a:noAutofit/>
          </a:bodyPr>
          <a:lstStyle/>
          <a:p>
            <a:pPr algn="just"/>
            <a:r>
              <a:rPr lang="en-CA" sz="1700" dirty="0" err="1" smtClean="0"/>
              <a:t>Aipilie</a:t>
            </a:r>
            <a:r>
              <a:rPr lang="en-CA" sz="1700" dirty="0" smtClean="0"/>
              <a:t> </a:t>
            </a:r>
            <a:r>
              <a:rPr lang="en-CA" sz="1700" dirty="0"/>
              <a:t>Kenuajuak was the principal of Iguarsivik School and then Ikaarvik School from 1983 to his retirement in 2014. Meanwhile he was an active member of the co-management committee for the Comprehensive Educational Project. Together with a Qallunaat math teacher, he developed and provided Inuit teachers with training activities in mathematics as a co-teacher, thereby helping to create a preliminary math curriculum for the students. Despite the time and energy needed for these commitments, he completed the certificate program for Preschool and Primary School Teaching in a Northern Environment and received his diploma. </a:t>
            </a:r>
            <a:r>
              <a:rPr lang="en-CA" sz="1700" dirty="0" err="1"/>
              <a:t>Aipilie</a:t>
            </a:r>
            <a:r>
              <a:rPr lang="en-CA" sz="1700" dirty="0"/>
              <a:t> Kenuajuak played a key role in developing education in his community by becoming one of the few </a:t>
            </a:r>
            <a:r>
              <a:rPr lang="en-CA" sz="1700" b="1" dirty="0"/>
              <a:t>Inuit </a:t>
            </a:r>
            <a:r>
              <a:rPr lang="en-CA" sz="1700" dirty="0"/>
              <a:t>school principals in Nunavik. He was a model for all of the teachers and students. He was also outstanding in his willingness to work with and be open to the other culture. He worked with Qallunaat to create strong working groups for teacher training and for administration of his school. Both of these achievements were widely admired throughout Nunavik. </a:t>
            </a:r>
            <a:endParaRPr lang="fr-CA" sz="1700" dirty="0"/>
          </a:p>
        </p:txBody>
      </p:sp>
      <p:pic>
        <p:nvPicPr>
          <p:cNvPr id="5" name="Espace réservé pour une image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9555" b="19555"/>
          <a:stretch>
            <a:fillRect/>
          </a:stretch>
        </p:blipFill>
        <p:spPr>
          <a:xfrm>
            <a:off x="309562" y="329406"/>
            <a:ext cx="1779059" cy="1334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544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4823" y="329406"/>
            <a:ext cx="6484324" cy="387100"/>
          </a:xfrm>
          <a:solidFill>
            <a:schemeClr val="tx1">
              <a:lumMod val="65000"/>
              <a:lumOff val="35000"/>
            </a:schemeClr>
          </a:solidFill>
        </p:spPr>
        <p:txBody>
          <a:bodyPr>
            <a:normAutofit/>
          </a:bodyPr>
          <a:lstStyle/>
          <a:p>
            <a:r>
              <a:rPr lang="fr-CA" dirty="0" err="1">
                <a:solidFill>
                  <a:schemeClr val="bg1"/>
                </a:solidFill>
              </a:rPr>
              <a:t>Jani</a:t>
            </a:r>
            <a:r>
              <a:rPr lang="fr-CA" sz="1600" dirty="0" smtClean="0"/>
              <a:t> </a:t>
            </a:r>
            <a:r>
              <a:rPr lang="fr-CA" dirty="0">
                <a:solidFill>
                  <a:schemeClr val="bg1"/>
                </a:solidFill>
              </a:rPr>
              <a:t>Mangiuk</a:t>
            </a:r>
          </a:p>
        </p:txBody>
      </p:sp>
      <p:sp>
        <p:nvSpPr>
          <p:cNvPr id="4" name="Espace réservé du texte 3"/>
          <p:cNvSpPr>
            <a:spLocks noGrp="1"/>
          </p:cNvSpPr>
          <p:nvPr>
            <p:ph type="body" sz="half" idx="2"/>
          </p:nvPr>
        </p:nvSpPr>
        <p:spPr>
          <a:xfrm>
            <a:off x="2334823" y="716504"/>
            <a:ext cx="6484324" cy="5106779"/>
          </a:xfrm>
        </p:spPr>
        <p:txBody>
          <a:bodyPr>
            <a:normAutofit/>
          </a:bodyPr>
          <a:lstStyle/>
          <a:p>
            <a:pPr algn="just"/>
            <a:r>
              <a:rPr lang="en-CA" sz="1700" dirty="0" err="1" smtClean="0"/>
              <a:t>Jani</a:t>
            </a:r>
            <a:r>
              <a:rPr lang="en-CA" sz="1700" dirty="0" smtClean="0"/>
              <a:t> </a:t>
            </a:r>
            <a:r>
              <a:rPr lang="en-CA" sz="1700" dirty="0"/>
              <a:t>Mangiuk was a member of the Inuit movement </a:t>
            </a:r>
            <a:r>
              <a:rPr lang="en-CA" sz="1700" dirty="0" err="1"/>
              <a:t>Tungavingat</a:t>
            </a:r>
            <a:r>
              <a:rPr lang="en-CA" sz="1700" dirty="0"/>
              <a:t> </a:t>
            </a:r>
            <a:r>
              <a:rPr lang="en-CA" sz="1700" dirty="0" err="1"/>
              <a:t>Nunamini</a:t>
            </a:r>
            <a:r>
              <a:rPr lang="en-CA" sz="1700" dirty="0"/>
              <a:t>, which opposed the James Bay and Northern Quebec Agreement in the little community of Ivujivik. He was also active on the Ivujivik Education Committee and sat on the co-management committee for the Comprehensive Educational Project from 1984 to 1990. </a:t>
            </a:r>
            <a:r>
              <a:rPr lang="en-CA" sz="1700" dirty="0" err="1"/>
              <a:t>Jani</a:t>
            </a:r>
            <a:r>
              <a:rPr lang="en-CA" sz="1700" dirty="0"/>
              <a:t> Mangiuk played a major political role in establishing the Puvirnituq and Ivujivik education committees. He continued his work of defending the development of Inuit education as a commissioner with the Kativik School Board.</a:t>
            </a:r>
            <a:endParaRPr lang="fr-CA" sz="1700" dirty="0"/>
          </a:p>
          <a:p>
            <a:pPr algn="just"/>
            <a:endParaRPr lang="fr-CA" sz="1200" dirty="0" smtClean="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295" y="329406"/>
            <a:ext cx="1616565" cy="1689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8668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4823" y="329406"/>
            <a:ext cx="6484324" cy="387100"/>
          </a:xfrm>
          <a:solidFill>
            <a:schemeClr val="tx1">
              <a:lumMod val="65000"/>
              <a:lumOff val="35000"/>
            </a:schemeClr>
          </a:solidFill>
        </p:spPr>
        <p:txBody>
          <a:bodyPr>
            <a:normAutofit/>
          </a:bodyPr>
          <a:lstStyle/>
          <a:p>
            <a:r>
              <a:rPr lang="fr-CA" dirty="0">
                <a:solidFill>
                  <a:schemeClr val="bg1"/>
                </a:solidFill>
              </a:rPr>
              <a:t>Gérald</a:t>
            </a:r>
            <a:r>
              <a:rPr lang="fr-CA" dirty="0"/>
              <a:t> </a:t>
            </a:r>
            <a:r>
              <a:rPr lang="fr-CA" dirty="0" err="1">
                <a:solidFill>
                  <a:schemeClr val="bg1"/>
                </a:solidFill>
              </a:rPr>
              <a:t>Mckenzie</a:t>
            </a:r>
            <a:endParaRPr lang="fr-CA" dirty="0">
              <a:solidFill>
                <a:schemeClr val="bg1"/>
              </a:solidFill>
            </a:endParaRPr>
          </a:p>
        </p:txBody>
      </p:sp>
      <p:sp>
        <p:nvSpPr>
          <p:cNvPr id="4" name="Espace réservé du texte 3"/>
          <p:cNvSpPr>
            <a:spLocks noGrp="1"/>
          </p:cNvSpPr>
          <p:nvPr>
            <p:ph type="body" sz="half" idx="2"/>
          </p:nvPr>
        </p:nvSpPr>
        <p:spPr>
          <a:xfrm>
            <a:off x="2334823" y="716504"/>
            <a:ext cx="6484324" cy="5106779"/>
          </a:xfrm>
        </p:spPr>
        <p:txBody>
          <a:bodyPr>
            <a:normAutofit/>
          </a:bodyPr>
          <a:lstStyle/>
          <a:p>
            <a:pPr algn="just"/>
            <a:r>
              <a:rPr lang="en-US" sz="1700" dirty="0" err="1" smtClean="0"/>
              <a:t>Gérald</a:t>
            </a:r>
            <a:r>
              <a:rPr lang="en-US" sz="1700" dirty="0" smtClean="0"/>
              <a:t> </a:t>
            </a:r>
            <a:r>
              <a:rPr lang="en-US" sz="1700" dirty="0"/>
              <a:t>McKenzie was the principal of Puvirnituq School, Ivujivik School, and </a:t>
            </a:r>
            <a:r>
              <a:rPr lang="en-US" sz="1700" dirty="0" err="1"/>
              <a:t>Salluit</a:t>
            </a:r>
            <a:r>
              <a:rPr lang="en-US" sz="1700" dirty="0"/>
              <a:t> School from 1975 to 1978. Then, from 1978 to 1980, he was an advisor for the parents’ committees during the negotiations for the opening of the schools. He was the principal of the provincially run school of Puvirnituq and Ivujivik from 1980 to 1982, and then co-principal of IPUIT, which administered the dissident schools. He took part in the Puvirnituq-Ivujivik–UQAT group for co-management of training programs from 1984 to 1994. </a:t>
            </a:r>
            <a:r>
              <a:rPr lang="en-US" sz="1700" dirty="0" err="1"/>
              <a:t>Gérald</a:t>
            </a:r>
            <a:r>
              <a:rPr lang="en-US" sz="1700" dirty="0"/>
              <a:t> McKenzie was the resource person who provided the link between the education committee members and UQAT when they were looking for a university partner. His knowledge of the history of the development of Nunavik education and his wide-ranging and still ongoing work not only with its leaders but also with young Inuit have made him a valuable intermediary between academia and Inuit culture.</a:t>
            </a:r>
            <a:endParaRPr lang="fr-CA" sz="1700" dirty="0" smtClean="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926" y="329406"/>
            <a:ext cx="1549354" cy="1854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1717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4823" y="329406"/>
            <a:ext cx="6484324" cy="387100"/>
          </a:xfrm>
          <a:solidFill>
            <a:schemeClr val="tx1">
              <a:lumMod val="65000"/>
              <a:lumOff val="35000"/>
            </a:schemeClr>
          </a:solidFill>
        </p:spPr>
        <p:txBody>
          <a:bodyPr>
            <a:normAutofit/>
          </a:bodyPr>
          <a:lstStyle/>
          <a:p>
            <a:r>
              <a:rPr lang="fr-CA" dirty="0">
                <a:solidFill>
                  <a:schemeClr val="bg1"/>
                </a:solidFill>
              </a:rPr>
              <a:t>Gisèle</a:t>
            </a:r>
            <a:r>
              <a:rPr lang="fr-CA" dirty="0" smtClean="0"/>
              <a:t> </a:t>
            </a:r>
            <a:r>
              <a:rPr lang="fr-CA" dirty="0">
                <a:solidFill>
                  <a:schemeClr val="bg1"/>
                </a:solidFill>
              </a:rPr>
              <a:t>Maheux</a:t>
            </a:r>
          </a:p>
        </p:txBody>
      </p:sp>
      <p:sp>
        <p:nvSpPr>
          <p:cNvPr id="4" name="Espace réservé du texte 3"/>
          <p:cNvSpPr>
            <a:spLocks noGrp="1"/>
          </p:cNvSpPr>
          <p:nvPr>
            <p:ph type="body" sz="half" idx="2"/>
          </p:nvPr>
        </p:nvSpPr>
        <p:spPr>
          <a:xfrm>
            <a:off x="2334823" y="716504"/>
            <a:ext cx="6484324" cy="5446171"/>
          </a:xfrm>
        </p:spPr>
        <p:txBody>
          <a:bodyPr>
            <a:normAutofit fontScale="92500" lnSpcReduction="10000"/>
          </a:bodyPr>
          <a:lstStyle/>
          <a:p>
            <a:pPr algn="just">
              <a:lnSpc>
                <a:spcPct val="120000"/>
              </a:lnSpc>
            </a:pPr>
            <a:r>
              <a:rPr lang="en-CA" sz="1800" dirty="0" smtClean="0"/>
              <a:t>As </a:t>
            </a:r>
            <a:r>
              <a:rPr lang="en-CA" sz="1800" dirty="0"/>
              <a:t>a UQAT professor who was involved in development activities for small communities, Gisèle Maheux took part in meetings that followed the initial contact by our university’s representatives with the education committees in Puvirnituq and Ivujivik. She assumed the leadership of the co-management committee and responsibilities for training programs from 1984 to 2005, in addition to acting as an academic resource person for the courses. She helped to organize and develop different projects of the co-management committee with respect to training and curricula. Gisèle Maheux has also contributed for many years to a training development project with Temuco Catholic University in Chile. Through these training, development, and research activities with different Indigenous communities in the Americas (Inuit, Algonquin, Cree, </a:t>
            </a:r>
            <a:r>
              <a:rPr lang="en-CA" sz="1800" dirty="0" err="1"/>
              <a:t>Mapuche</a:t>
            </a:r>
            <a:r>
              <a:rPr lang="en-CA" sz="1800" dirty="0"/>
              <a:t>), she helped to train Indigenous teachers and develop education continuously throughout her career. Now a retired UQAT professor, she is still playing a major role as a mentor for new professors at our university, for students, and for technical and professional support staff who are today carrying out the mission of URFDEMIA.</a:t>
            </a:r>
            <a:endParaRPr lang="fr-CA" sz="1800" dirty="0"/>
          </a:p>
          <a:p>
            <a:pPr algn="just"/>
            <a:endParaRPr lang="fr-CA" sz="1200" dirty="0" smtClean="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 y="329406"/>
            <a:ext cx="1658281" cy="1842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72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a:grpSpLocks noGrp="1" noUngrp="1" noChangeAspect="1"/>
          </p:cNvGrpSpPr>
          <p:nvPr/>
        </p:nvGrpSpPr>
        <p:grpSpPr>
          <a:xfrm>
            <a:off x="611018" y="606257"/>
            <a:ext cx="3778250" cy="2870200"/>
            <a:chOff x="4854575" y="3543300"/>
            <a:chExt cx="3778250" cy="2870200"/>
          </a:xfrm>
        </p:grpSpPr>
        <p:pic>
          <p:nvPicPr>
            <p:cNvPr id="5" name="Image 4" descr="Médaille Aipilie"/>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4854575" y="35433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4854575" y="6070600"/>
              <a:ext cx="3778250" cy="342900"/>
            </a:xfrm>
            <a:prstGeom prst="rect">
              <a:avLst/>
            </a:prstGeom>
            <a:noFill/>
            <a:ln>
              <a:noFill/>
            </a:ln>
          </p:spPr>
          <p:txBody>
            <a:bodyPr anchor="ctr">
              <a:normAutofit/>
            </a:bodyPr>
            <a:lstStyle/>
            <a:p>
              <a:pPr algn="ctr"/>
              <a:r>
                <a:rPr lang="fr-CA" sz="1200" dirty="0" smtClean="0"/>
                <a:t>Manon Champagne, </a:t>
              </a:r>
              <a:r>
                <a:rPr lang="fr-CA" sz="1200" dirty="0" err="1" smtClean="0"/>
                <a:t>Aipilie</a:t>
              </a:r>
              <a:r>
                <a:rPr lang="fr-CA" sz="1200" dirty="0" smtClean="0"/>
                <a:t> Kenuajuak</a:t>
              </a:r>
              <a:endParaRPr lang="fr-CA" sz="1200" dirty="0"/>
            </a:p>
          </p:txBody>
        </p:sp>
      </p:grpSp>
      <p:grpSp>
        <p:nvGrpSpPr>
          <p:cNvPr id="10" name="Groupe 9"/>
          <p:cNvGrpSpPr>
            <a:grpSpLocks noGrp="1" noUngrp="1" noChangeAspect="1"/>
          </p:cNvGrpSpPr>
          <p:nvPr/>
        </p:nvGrpSpPr>
        <p:grpSpPr>
          <a:xfrm>
            <a:off x="5006139" y="3616561"/>
            <a:ext cx="3350879" cy="2545538"/>
            <a:chOff x="511175" y="457200"/>
            <a:chExt cx="3778250" cy="2870200"/>
          </a:xfrm>
        </p:grpSpPr>
        <p:pic>
          <p:nvPicPr>
            <p:cNvPr id="11" name="Image 10" descr="Gisèle Manon"/>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511175" y="4572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511175" y="2984500"/>
              <a:ext cx="3778250" cy="342900"/>
            </a:xfrm>
            <a:prstGeom prst="rect">
              <a:avLst/>
            </a:prstGeom>
            <a:noFill/>
            <a:ln>
              <a:noFill/>
            </a:ln>
          </p:spPr>
          <p:txBody>
            <a:bodyPr anchor="ctr">
              <a:noAutofit/>
            </a:bodyPr>
            <a:lstStyle/>
            <a:p>
              <a:pPr algn="ctr"/>
              <a:r>
                <a:rPr lang="fr-CA" sz="1200" dirty="0" smtClean="0"/>
                <a:t>Gisèle Maheux, Manon Champagne</a:t>
              </a:r>
              <a:endParaRPr lang="fr-CA" sz="1200" dirty="0"/>
            </a:p>
          </p:txBody>
        </p:sp>
      </p:grpSp>
      <p:grpSp>
        <p:nvGrpSpPr>
          <p:cNvPr id="16" name="Groupe 15"/>
          <p:cNvGrpSpPr>
            <a:grpSpLocks noGrp="1" noUngrp="1" noChangeAspect="1"/>
          </p:cNvGrpSpPr>
          <p:nvPr/>
        </p:nvGrpSpPr>
        <p:grpSpPr>
          <a:xfrm>
            <a:off x="945018" y="3537019"/>
            <a:ext cx="3212725" cy="2634583"/>
            <a:chOff x="1050094" y="3543300"/>
            <a:chExt cx="3512709" cy="2880585"/>
          </a:xfrm>
        </p:grpSpPr>
        <p:pic>
          <p:nvPicPr>
            <p:cNvPr id="17" name="Image 16" descr="Médailles Gérald"/>
            <p:cNvPicPr>
              <a:picLocks noRot="1" noChangeAspect="1" noMove="1" noResize="1"/>
            </p:cNvPicPr>
            <p:nvPr isPhoto="1"/>
          </p:nvPicPr>
          <p:blipFill rotWithShape="1">
            <a:blip r:embed="rId4" cstate="print">
              <a:lum/>
              <a:extLst>
                <a:ext uri="{28A0092B-C50C-407E-A947-70E740481C1C}">
                  <a14:useLocalDpi xmlns:a14="http://schemas.microsoft.com/office/drawing/2010/main" val="0"/>
                </a:ext>
              </a:extLst>
            </a:blip>
            <a:srcRect l="21499"/>
            <a:stretch/>
          </p:blipFill>
          <p:spPr>
            <a:xfrm>
              <a:off x="1323474" y="3543300"/>
              <a:ext cx="2965951"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1050094" y="6080985"/>
              <a:ext cx="3512709" cy="342900"/>
            </a:xfrm>
            <a:prstGeom prst="rect">
              <a:avLst/>
            </a:prstGeom>
            <a:noFill/>
            <a:ln>
              <a:noFill/>
            </a:ln>
          </p:spPr>
          <p:txBody>
            <a:bodyPr anchor="ctr">
              <a:normAutofit/>
            </a:bodyPr>
            <a:lstStyle/>
            <a:p>
              <a:pPr algn="ctr"/>
              <a:r>
                <a:rPr lang="fr-CA" sz="1400" dirty="0" smtClean="0"/>
                <a:t> </a:t>
              </a:r>
              <a:r>
                <a:rPr lang="fr-CA" sz="1200" dirty="0" smtClean="0"/>
                <a:t>Manon Champagne, Gérald McKenzie</a:t>
              </a:r>
              <a:endParaRPr lang="fr-CA" sz="1200" dirty="0"/>
            </a:p>
          </p:txBody>
        </p:sp>
      </p:grpSp>
      <p:grpSp>
        <p:nvGrpSpPr>
          <p:cNvPr id="19" name="Groupe 18"/>
          <p:cNvGrpSpPr>
            <a:grpSpLocks noGrp="1" noUngrp="1" noChangeAspect="1"/>
          </p:cNvGrpSpPr>
          <p:nvPr/>
        </p:nvGrpSpPr>
        <p:grpSpPr>
          <a:xfrm>
            <a:off x="4792454" y="606257"/>
            <a:ext cx="3778250" cy="2870200"/>
            <a:chOff x="4854575" y="3543300"/>
            <a:chExt cx="3778250" cy="2870200"/>
          </a:xfrm>
        </p:grpSpPr>
        <p:pic>
          <p:nvPicPr>
            <p:cNvPr id="20" name="Image 19" descr="Médailles Jani"/>
            <p:cNvPicPr>
              <a:picLocks noRot="1" noChangeAspect="1" noMove="1" noResize="1"/>
            </p:cNvPicPr>
            <p:nvPr isPhoto="1"/>
          </p:nvPicPr>
          <p:blipFill>
            <a:blip r:embed="rId5" cstate="print">
              <a:lum/>
              <a:extLst>
                <a:ext uri="{28A0092B-C50C-407E-A947-70E740481C1C}">
                  <a14:useLocalDpi xmlns:a14="http://schemas.microsoft.com/office/drawing/2010/main" val="0"/>
                </a:ext>
              </a:extLst>
            </a:blip>
            <a:stretch>
              <a:fillRect/>
            </a:stretch>
          </p:blipFill>
          <p:spPr>
            <a:xfrm>
              <a:off x="4854575" y="35433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Rectangle 20"/>
            <p:cNvSpPr/>
            <p:nvPr/>
          </p:nvSpPr>
          <p:spPr>
            <a:xfrm>
              <a:off x="4854575" y="6070600"/>
              <a:ext cx="3778250" cy="342900"/>
            </a:xfrm>
            <a:prstGeom prst="rect">
              <a:avLst/>
            </a:prstGeom>
            <a:noFill/>
            <a:ln>
              <a:noFill/>
            </a:ln>
          </p:spPr>
          <p:txBody>
            <a:bodyPr anchor="ctr">
              <a:normAutofit/>
            </a:bodyPr>
            <a:lstStyle/>
            <a:p>
              <a:pPr algn="ctr"/>
              <a:r>
                <a:rPr lang="fr-CA" sz="1200" dirty="0" smtClean="0"/>
                <a:t>Manon Champagne, </a:t>
              </a:r>
              <a:r>
                <a:rPr lang="fr-CA" sz="1200" dirty="0" err="1" smtClean="0"/>
                <a:t>Jani</a:t>
              </a:r>
              <a:r>
                <a:rPr lang="fr-CA" sz="1200" dirty="0" smtClean="0"/>
                <a:t> Mangiuk</a:t>
              </a:r>
              <a:endParaRPr lang="fr-CA" sz="1200" dirty="0"/>
            </a:p>
          </p:txBody>
        </p:sp>
      </p:grpSp>
      <p:sp>
        <p:nvSpPr>
          <p:cNvPr id="2" name="Espace réservé du numéro de diapositive 1"/>
          <p:cNvSpPr>
            <a:spLocks noGrp="1"/>
          </p:cNvSpPr>
          <p:nvPr>
            <p:ph type="sldNum" sz="quarter" idx="12"/>
          </p:nvPr>
        </p:nvSpPr>
        <p:spPr/>
        <p:txBody>
          <a:bodyPr/>
          <a:lstStyle/>
          <a:p>
            <a:fld id="{B73B485E-A886-4C19-8A33-F1FED107E6FC}" type="slidenum">
              <a:rPr lang="fr-CA" smtClean="0">
                <a:solidFill>
                  <a:schemeClr val="bg1"/>
                </a:solidFill>
              </a:rPr>
              <a:t>9</a:t>
            </a:fld>
            <a:endParaRPr lang="fr-CA" dirty="0">
              <a:solidFill>
                <a:schemeClr val="bg1"/>
              </a:solidFill>
            </a:endParaRPr>
          </a:p>
        </p:txBody>
      </p:sp>
      <p:sp>
        <p:nvSpPr>
          <p:cNvPr id="7" name="ZoneTexte 6"/>
          <p:cNvSpPr txBox="1"/>
          <p:nvPr/>
        </p:nvSpPr>
        <p:spPr>
          <a:xfrm>
            <a:off x="0" y="88440"/>
            <a:ext cx="9144000" cy="400110"/>
          </a:xfrm>
          <a:prstGeom prst="rect">
            <a:avLst/>
          </a:prstGeom>
          <a:noFill/>
        </p:spPr>
        <p:txBody>
          <a:bodyPr wrap="square" rtlCol="0">
            <a:spAutoFit/>
          </a:bodyPr>
          <a:lstStyle/>
          <a:p>
            <a:pPr algn="ctr"/>
            <a:r>
              <a:rPr lang="fr-CA" sz="2000" dirty="0" err="1" smtClean="0">
                <a:solidFill>
                  <a:schemeClr val="bg1">
                    <a:lumMod val="50000"/>
                  </a:schemeClr>
                </a:solidFill>
                <a:effectLst>
                  <a:outerShdw blurRad="38100" dist="38100" dir="2700000" algn="tl">
                    <a:srgbClr val="000000">
                      <a:alpha val="43137"/>
                    </a:srgbClr>
                  </a:outerShdw>
                </a:effectLst>
              </a:rPr>
              <a:t>Presentation</a:t>
            </a:r>
            <a:r>
              <a:rPr lang="fr-CA" sz="2000" dirty="0" smtClean="0">
                <a:solidFill>
                  <a:schemeClr val="bg1">
                    <a:lumMod val="50000"/>
                  </a:schemeClr>
                </a:solidFill>
                <a:effectLst>
                  <a:outerShdw blurRad="38100" dist="38100" dir="2700000" algn="tl">
                    <a:srgbClr val="000000">
                      <a:alpha val="43137"/>
                    </a:srgbClr>
                  </a:outerShdw>
                </a:effectLst>
              </a:rPr>
              <a:t> </a:t>
            </a:r>
            <a:r>
              <a:rPr lang="fr-CA" sz="2000" dirty="0">
                <a:solidFill>
                  <a:schemeClr val="bg1">
                    <a:lumMod val="50000"/>
                  </a:schemeClr>
                </a:solidFill>
                <a:effectLst>
                  <a:outerShdw blurRad="38100" dist="38100" dir="2700000" algn="tl">
                    <a:srgbClr val="000000">
                      <a:alpha val="43137"/>
                    </a:srgbClr>
                  </a:outerShdw>
                </a:effectLst>
              </a:rPr>
              <a:t>of the </a:t>
            </a:r>
            <a:r>
              <a:rPr lang="fr-CA" sz="2000" dirty="0" err="1">
                <a:solidFill>
                  <a:schemeClr val="bg1">
                    <a:lumMod val="50000"/>
                  </a:schemeClr>
                </a:solidFill>
                <a:effectLst>
                  <a:outerShdw blurRad="38100" dist="38100" dir="2700000" algn="tl">
                    <a:srgbClr val="000000">
                      <a:alpha val="43137"/>
                    </a:srgbClr>
                  </a:outerShdw>
                </a:effectLst>
              </a:rPr>
              <a:t>medals</a:t>
            </a:r>
            <a:endParaRPr lang="fr-CA" sz="2000" dirty="0">
              <a:solidFill>
                <a:schemeClr val="bg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9037918"/>
      </p:ext>
    </p:extLst>
  </p:cSld>
  <p:clrMapOvr>
    <a:masterClrMapping/>
  </p:clrMapOvr>
</p:sld>
</file>

<file path=ppt/theme/theme1.xml><?xml version="1.0" encoding="utf-8"?>
<a:theme xmlns:a="http://schemas.openxmlformats.org/drawingml/2006/main" name="Présentation ppt UQA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355</TotalTime>
  <Words>1069</Words>
  <Application>Microsoft Office PowerPoint</Application>
  <PresentationFormat>Affichage à l'écran (4:3)</PresentationFormat>
  <Paragraphs>63</Paragraphs>
  <Slides>14</Slides>
  <Notes>0</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14</vt:i4>
      </vt:variant>
    </vt:vector>
  </HeadingPairs>
  <TitlesOfParts>
    <vt:vector size="22" baseType="lpstr">
      <vt:lpstr>Arial</vt:lpstr>
      <vt:lpstr>Britannic Bold</vt:lpstr>
      <vt:lpstr>Calibri</vt:lpstr>
      <vt:lpstr>Calibri Light</vt:lpstr>
      <vt:lpstr>Verdana</vt:lpstr>
      <vt:lpstr>Wingdings</vt:lpstr>
      <vt:lpstr>Présentation ppt UQAT</vt:lpstr>
      <vt:lpstr>Conception personnalisée</vt:lpstr>
      <vt:lpstr>Présentation PowerPoint</vt:lpstr>
      <vt:lpstr>Présentation PowerPoint</vt:lpstr>
      <vt:lpstr>Présentation PowerPoint</vt:lpstr>
      <vt:lpstr>Tiili Alasuak </vt:lpstr>
      <vt:lpstr>Aipilie Kenuajuak</vt:lpstr>
      <vt:lpstr>Jani Mangiuk</vt:lpstr>
      <vt:lpstr>Gérald Mckenzie</vt:lpstr>
      <vt:lpstr>Gisèle Maheux</vt:lpstr>
      <vt:lpstr>Présentation PowerPoint</vt:lpstr>
      <vt:lpstr>Présentation PowerPoint</vt:lpstr>
      <vt:lpstr>Présentation PowerPoint</vt:lpstr>
      <vt:lpstr>Présentation PowerPoint</vt:lpstr>
      <vt:lpstr>Présentation PowerPoint</vt:lpstr>
      <vt:lpstr>Thank you!                 Nakurmiik!   </vt:lpstr>
    </vt:vector>
  </TitlesOfParts>
  <Company>UQAT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Tanguay, Sylvie</dc:creator>
  <cp:lastModifiedBy>Tanguay, Sylvie</cp:lastModifiedBy>
  <cp:revision>38</cp:revision>
  <dcterms:created xsi:type="dcterms:W3CDTF">2018-11-20T19:45:39Z</dcterms:created>
  <dcterms:modified xsi:type="dcterms:W3CDTF">2018-12-11T18:32:15Z</dcterms:modified>
</cp:coreProperties>
</file>